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311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-Jayne Turner" initials="ET" lastIdx="21" clrIdx="0">
    <p:extLst>
      <p:ext uri="{19B8F6BF-5375-455C-9EA6-DF929625EA0E}">
        <p15:presenceInfo xmlns:p15="http://schemas.microsoft.com/office/powerpoint/2012/main" userId="S::emma-jayne.turner@y-e.org.uk::d94aec55-1b1a-4682-8672-433cac33ce79" providerId="AD"/>
      </p:ext>
    </p:extLst>
  </p:cmAuthor>
  <p:cmAuthor id="2" name="Chloe Shuttlewood" initials="CS" lastIdx="18" clrIdx="1">
    <p:extLst>
      <p:ext uri="{19B8F6BF-5375-455C-9EA6-DF929625EA0E}">
        <p15:presenceInfo xmlns:p15="http://schemas.microsoft.com/office/powerpoint/2012/main" userId="S::chloe.shuttlewood@y-e.org.uk::d54142b5-145a-4f78-a2be-2b3db04d1597" providerId="AD"/>
      </p:ext>
    </p:extLst>
  </p:cmAuthor>
  <p:cmAuthor id="3" name="Jennifer Craven" initials="JC" lastIdx="39" clrIdx="2">
    <p:extLst>
      <p:ext uri="{19B8F6BF-5375-455C-9EA6-DF929625EA0E}">
        <p15:presenceInfo xmlns:p15="http://schemas.microsoft.com/office/powerpoint/2012/main" userId="S::jennifer.craven@salfordcc.ac.uk::5aace934-d1f4-464a-bfcb-5a37b96fa6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03C"/>
    <a:srgbClr val="FDD99D"/>
    <a:srgbClr val="7D2378"/>
    <a:srgbClr val="213F85"/>
    <a:srgbClr val="EDDFED"/>
    <a:srgbClr val="85D0F4"/>
    <a:srgbClr val="A41A3E"/>
    <a:srgbClr val="BCBFE1"/>
    <a:srgbClr val="FADECD"/>
    <a:srgbClr val="FFF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6"/>
    <p:restoredTop sz="96327"/>
  </p:normalViewPr>
  <p:slideViewPr>
    <p:cSldViewPr snapToGrid="0" snapToObjects="1">
      <p:cViewPr varScale="1">
        <p:scale>
          <a:sx n="81" d="100"/>
          <a:sy n="81" d="100"/>
        </p:scale>
        <p:origin x="48" y="3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commentAuthors" Target="comment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loe Shuttlewood" userId="d54142b5-145a-4f78-a2be-2b3db04d1597" providerId="ADAL" clId="{8129FDD8-4907-4AB4-AE61-0AAB07BCDF2A}"/>
    <pc:docChg chg="custSel">
      <pc:chgData name="Chloe Shuttlewood" userId="d54142b5-145a-4f78-a2be-2b3db04d1597" providerId="ADAL" clId="{8129FDD8-4907-4AB4-AE61-0AAB07BCDF2A}" dt="2021-10-04T08:44:52.688" v="1" actId="1592"/>
      <pc:docMkLst>
        <pc:docMk/>
      </pc:docMkLst>
      <pc:sldChg chg="delCm">
        <pc:chgData name="Chloe Shuttlewood" userId="d54142b5-145a-4f78-a2be-2b3db04d1597" providerId="ADAL" clId="{8129FDD8-4907-4AB4-AE61-0AAB07BCDF2A}" dt="2021-10-04T08:44:50.214" v="0" actId="1592"/>
        <pc:sldMkLst>
          <pc:docMk/>
          <pc:sldMk cId="1946165299" sldId="261"/>
        </pc:sldMkLst>
      </pc:sldChg>
      <pc:sldChg chg="delCm">
        <pc:chgData name="Chloe Shuttlewood" userId="d54142b5-145a-4f78-a2be-2b3db04d1597" providerId="ADAL" clId="{8129FDD8-4907-4AB4-AE61-0AAB07BCDF2A}" dt="2021-10-04T08:44:52.688" v="1" actId="1592"/>
        <pc:sldMkLst>
          <pc:docMk/>
          <pc:sldMk cId="3688045317" sldId="26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9.xml"/><Relationship Id="rId13" Type="http://schemas.openxmlformats.org/officeDocument/2006/relationships/slide" Target="../slides/slide47.xml"/><Relationship Id="rId3" Type="http://schemas.openxmlformats.org/officeDocument/2006/relationships/slide" Target="../slides/slide2.xml"/><Relationship Id="rId7" Type="http://schemas.openxmlformats.org/officeDocument/2006/relationships/slide" Target="../slides/slide21.xml"/><Relationship Id="rId12" Type="http://schemas.openxmlformats.org/officeDocument/2006/relationships/slide" Target="../slides/slide45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5.xml"/><Relationship Id="rId11" Type="http://schemas.openxmlformats.org/officeDocument/2006/relationships/slide" Target="../slides/slide43.xml"/><Relationship Id="rId5" Type="http://schemas.openxmlformats.org/officeDocument/2006/relationships/slide" Target="../slides/slide13.xml"/><Relationship Id="rId10" Type="http://schemas.openxmlformats.org/officeDocument/2006/relationships/slide" Target="../slides/slide38.xml"/><Relationship Id="rId4" Type="http://schemas.openxmlformats.org/officeDocument/2006/relationships/slide" Target="../slides/slide7.xml"/><Relationship Id="rId9" Type="http://schemas.openxmlformats.org/officeDocument/2006/relationships/slide" Target="../slides/slide3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actionfraud.police.uk/" TargetMode="External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emf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6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71B0665-F412-E142-B3FF-660B49DD37BC}"/>
              </a:ext>
            </a:extLst>
          </p:cNvPr>
          <p:cNvSpPr/>
          <p:nvPr userDrawn="1"/>
        </p:nvSpPr>
        <p:spPr>
          <a:xfrm>
            <a:off x="0" y="-8211"/>
            <a:ext cx="12192001" cy="6219825"/>
          </a:xfrm>
          <a:prstGeom prst="rect">
            <a:avLst/>
          </a:prstGeom>
          <a:solidFill>
            <a:srgbClr val="BCBF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 descr="A close - up of a logo&#10;&#10;Description automatically generated with low confidence">
            <a:extLst>
              <a:ext uri="{FF2B5EF4-FFF2-40B4-BE49-F238E27FC236}">
                <a16:creationId xmlns:a16="http://schemas.microsoft.com/office/drawing/2014/main" id="{ADE410FF-B22E-F440-84BD-2A3912CEE4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54498" y="2658950"/>
            <a:ext cx="4724794" cy="39270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24BB25-D97D-1A4F-A085-62C89EA1A5F9}"/>
              </a:ext>
            </a:extLst>
          </p:cNvPr>
          <p:cNvSpPr/>
          <p:nvPr userDrawn="1"/>
        </p:nvSpPr>
        <p:spPr>
          <a:xfrm>
            <a:off x="466744" y="-9808"/>
            <a:ext cx="6046891" cy="2871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708607" y="84575"/>
            <a:ext cx="634335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A4F97B2-CE41-CC48-9939-75C7E1A0A369}"/>
              </a:ext>
            </a:extLst>
          </p:cNvPr>
          <p:cNvSpPr/>
          <p:nvPr userDrawn="1"/>
        </p:nvSpPr>
        <p:spPr>
          <a:xfrm>
            <a:off x="-436111" y="3164187"/>
            <a:ext cx="8745224" cy="2871146"/>
          </a:xfrm>
          <a:prstGeom prst="roundRect">
            <a:avLst/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CBFC95-C3AF-FB44-97BE-8A401B9A6973}"/>
              </a:ext>
            </a:extLst>
          </p:cNvPr>
          <p:cNvSpPr/>
          <p:nvPr userDrawn="1"/>
        </p:nvSpPr>
        <p:spPr>
          <a:xfrm>
            <a:off x="951166" y="3234281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BCC6F7-8AA3-B845-B5EC-9FC99121D75B}"/>
              </a:ext>
            </a:extLst>
          </p:cNvPr>
          <p:cNvSpPr/>
          <p:nvPr userDrawn="1"/>
        </p:nvSpPr>
        <p:spPr>
          <a:xfrm>
            <a:off x="332348" y="3910917"/>
            <a:ext cx="782105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Deyrnas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2019: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Cofnodwyd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223,000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Digwyddodd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87%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sianeli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ar-lein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61%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achosion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gofnodwyd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 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Gronfa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Ddata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Genedlaethol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• Bu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cynnydd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22%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dioddefwyr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61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Ffynhonnell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Cifas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Fraudscape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2020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00237-8129-A849-AA35-2C7099191AB7}"/>
              </a:ext>
            </a:extLst>
          </p:cNvPr>
          <p:cNvCxnSpPr>
            <a:cxnSpLocks/>
          </p:cNvCxnSpPr>
          <p:nvPr userDrawn="1"/>
        </p:nvCxnSpPr>
        <p:spPr>
          <a:xfrm>
            <a:off x="433456" y="3852620"/>
            <a:ext cx="3810553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8309113" y="6289627"/>
            <a:ext cx="420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C0881-78C6-7244-88F1-28FCD1F46732}"/>
              </a:ext>
            </a:extLst>
          </p:cNvPr>
          <p:cNvSpPr txBox="1"/>
          <p:nvPr userDrawn="1"/>
        </p:nvSpPr>
        <p:spPr>
          <a:xfrm>
            <a:off x="6845070" y="169052"/>
            <a:ext cx="50689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bennod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archwilio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thwyll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 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gweld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sut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sut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gwybodaeth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dwyllodrus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ceisio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dorri’r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gyfraith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darganfod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edrych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ffyrdd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ddiogelu’ch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158564-109C-934E-970D-EB3FCD4A71DF}"/>
              </a:ext>
            </a:extLst>
          </p:cNvPr>
          <p:cNvSpPr/>
          <p:nvPr userDrawn="1"/>
        </p:nvSpPr>
        <p:spPr>
          <a:xfrm>
            <a:off x="708607" y="1827953"/>
            <a:ext cx="65820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213F8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PAM DYLWN I GADW GWYBODAETH AMDANAF YN DDIOGEL?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197DB3-9ECA-A643-87AC-608387AA91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9852" y="3128013"/>
            <a:ext cx="664919" cy="66226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C6DE52F-E68F-E342-A2CA-27E2A3962A35}"/>
              </a:ext>
            </a:extLst>
          </p:cNvPr>
          <p:cNvSpPr txBox="1"/>
          <p:nvPr userDrawn="1"/>
        </p:nvSpPr>
        <p:spPr>
          <a:xfrm>
            <a:off x="755940" y="871767"/>
            <a:ext cx="647534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b="1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 THWYLL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98108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18C5E-600D-8C4E-93C9-0600D6E19CB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6F987-94D7-744B-838D-3687E064AE76}"/>
              </a:ext>
            </a:extLst>
          </p:cNvPr>
          <p:cNvSpPr txBox="1"/>
          <p:nvPr userDrawn="1"/>
        </p:nvSpPr>
        <p:spPr>
          <a:xfrm>
            <a:off x="529390" y="422350"/>
            <a:ext cx="640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Cymdeithasol</a:t>
            </a:r>
            <a:endParaRPr lang="en-US" sz="2400" dirty="0">
              <a:solidFill>
                <a:srgbClr val="7D2378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AD291-A2A6-4F44-BF72-CF93AE9582A4}"/>
              </a:ext>
            </a:extLst>
          </p:cNvPr>
          <p:cNvSpPr/>
          <p:nvPr userDrawn="1"/>
        </p:nvSpPr>
        <p:spPr>
          <a:xfrm>
            <a:off x="529390" y="878370"/>
            <a:ext cx="65572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Gwe-rwydo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esgus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gwmnïau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lladron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naid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annog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ddatgelu’ch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Ni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ddylech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glicio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ddolenni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ffenestr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naid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sbam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/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sothach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osgoi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ymateb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Llais-rwydo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sgamiau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gredu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siarad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aelod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staff banc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gynrychiolydd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asiantaeth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dibynadwy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llywodraeth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perswadio’r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lleidr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ffonio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gwobr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rhywfaint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wobr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lleidr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A10F6F-B50A-B54A-BAF9-38DF3F982FD9}"/>
              </a:ext>
            </a:extLst>
          </p:cNvPr>
          <p:cNvSpPr/>
          <p:nvPr userDrawn="1"/>
        </p:nvSpPr>
        <p:spPr>
          <a:xfrm>
            <a:off x="7345017" y="878370"/>
            <a:ext cx="421524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SMS-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rwydo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ceisio’ch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breifat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destun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SMS.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tueddol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ymddiried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destun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ymwybodol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risgiau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chlicio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ddolenni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testun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Tacteg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gyffredin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SMS-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rwydwyr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er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clicio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ddolen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tâl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fesul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gwasanaeth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A931F7-6EB7-DC4D-A268-8C13EFD9032A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</p:spTree>
    <p:extLst>
      <p:ext uri="{BB962C8B-B14F-4D97-AF65-F5344CB8AC3E}">
        <p14:creationId xmlns:p14="http://schemas.microsoft.com/office/powerpoint/2010/main" val="195780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2B3573-A949-FE47-A01B-BFCB9F37ECDA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5E47F-8ED3-A743-938A-CEDC8ED3780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94CA7-EB67-0546-AB18-51CEC106FF86}"/>
              </a:ext>
            </a:extLst>
          </p:cNvPr>
          <p:cNvSpPr/>
          <p:nvPr userDrawn="1"/>
        </p:nvSpPr>
        <p:spPr>
          <a:xfrm>
            <a:off x="7602223" y="66715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866515-A9B2-9F49-BF70-9AFD5ED97D6B}"/>
              </a:ext>
            </a:extLst>
          </p:cNvPr>
          <p:cNvCxnSpPr>
            <a:cxnSpLocks/>
          </p:cNvCxnSpPr>
          <p:nvPr userDrawn="1"/>
        </p:nvCxnSpPr>
        <p:spPr>
          <a:xfrm>
            <a:off x="7084513" y="1285498"/>
            <a:ext cx="3788896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C0261-5D69-1E43-9024-68E9D19A72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0909" y="560891"/>
            <a:ext cx="664919" cy="6622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5EDF65-AE0F-CE4B-A4CA-C1569FF2614F}"/>
              </a:ext>
            </a:extLst>
          </p:cNvPr>
          <p:cNvSpPr/>
          <p:nvPr userDrawn="1"/>
        </p:nvSpPr>
        <p:spPr>
          <a:xfrm>
            <a:off x="7010909" y="1435246"/>
            <a:ext cx="4342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Rhwng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mis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Tachwedd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2016 a mis Mawrth 2018,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llwyddodd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Post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Brenhinol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ryng-gipio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atal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tair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miliwn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eitemau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post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sgam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cyrraedd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cartrefi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Deyrnas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 </a:t>
            </a:r>
          </a:p>
          <a:p>
            <a:endParaRPr lang="en-GB" b="1" dirty="0">
              <a:solidFill>
                <a:srgbClr val="FFFFFF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Ffynhonnell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 Y Post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Brenhinol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1E25EC-A911-FC40-BE43-DC45B393E979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ACD83-7124-8840-8BC3-CFA7B8017D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24443"/>
          <a:stretch/>
        </p:blipFill>
        <p:spPr>
          <a:xfrm>
            <a:off x="14849" y="1"/>
            <a:ext cx="6273881" cy="62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3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9C667-DE82-A04F-AE29-E21E971879A0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</p:spTree>
    <p:extLst>
      <p:ext uri="{BB962C8B-B14F-4D97-AF65-F5344CB8AC3E}">
        <p14:creationId xmlns:p14="http://schemas.microsoft.com/office/powerpoint/2010/main" val="1289578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6DE43A-C341-8642-AB1F-D91B78C05CF1}"/>
              </a:ext>
            </a:extLst>
          </p:cNvPr>
          <p:cNvSpPr txBox="1"/>
          <p:nvPr userDrawn="1"/>
        </p:nvSpPr>
        <p:spPr>
          <a:xfrm>
            <a:off x="5148470" y="6289627"/>
            <a:ext cx="736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TERMAU ALLWEDDOL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66202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21C84-C3C1-EE48-A02D-3007F6E7E67F}"/>
              </a:ext>
            </a:extLst>
          </p:cNvPr>
          <p:cNvSpPr txBox="1"/>
          <p:nvPr userDrawn="1"/>
        </p:nvSpPr>
        <p:spPr>
          <a:xfrm>
            <a:off x="5148470" y="6289627"/>
            <a:ext cx="73661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TERMAU ALLWEDDOL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i="0" dirty="0">
              <a:solidFill>
                <a:schemeClr val="bg1">
                  <a:alpha val="39000"/>
                </a:schemeClr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55471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95B3BA-1BDD-5041-B1E0-29DA00429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946" t="3228" r="15892"/>
          <a:stretch/>
        </p:blipFill>
        <p:spPr>
          <a:xfrm>
            <a:off x="7214834" y="0"/>
            <a:ext cx="4977166" cy="663661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C55565-1A36-274E-9C84-E52717BDC787}"/>
              </a:ext>
            </a:extLst>
          </p:cNvPr>
          <p:cNvSpPr txBox="1"/>
          <p:nvPr userDrawn="1"/>
        </p:nvSpPr>
        <p:spPr>
          <a:xfrm>
            <a:off x="5585791" y="6289627"/>
            <a:ext cx="6928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SEIBERDROSEDDU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3E0C6-795F-8E42-A361-360DDB4E2B7F}"/>
              </a:ext>
            </a:extLst>
          </p:cNvPr>
          <p:cNvSpPr txBox="1"/>
          <p:nvPr userDrawn="1"/>
        </p:nvSpPr>
        <p:spPr>
          <a:xfrm>
            <a:off x="1058655" y="49093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SEIBERDROSEDDU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2D84-7D53-854A-9100-2078A528C1AB}"/>
              </a:ext>
            </a:extLst>
          </p:cNvPr>
          <p:cNvCxnSpPr>
            <a:cxnSpLocks/>
          </p:cNvCxnSpPr>
          <p:nvPr userDrawn="1"/>
        </p:nvCxnSpPr>
        <p:spPr>
          <a:xfrm>
            <a:off x="1166274" y="937801"/>
            <a:ext cx="2630474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3B725-7FD2-A341-8652-43FCEDAD3D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857" y="413363"/>
            <a:ext cx="616798" cy="616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B31D72-26C5-EA42-AF4D-809050301198}"/>
              </a:ext>
            </a:extLst>
          </p:cNvPr>
          <p:cNvSpPr/>
          <p:nvPr userDrawn="1"/>
        </p:nvSpPr>
        <p:spPr>
          <a:xfrm>
            <a:off x="441856" y="1172080"/>
            <a:ext cx="658458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dim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targedu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Arolwg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Toriadau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Seiberddiogelwch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2020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llywodraeth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hanner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seiberymosodiadau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danseilio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2019.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fusnesau’n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dibynnu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gyfathrebu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wasanaethau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digidol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e.e.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cyfeiriadau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banc)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staff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cwsmeriaid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sgamwyr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cronfeydd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data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cwsmeriaid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twyllodrus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esgus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feirysau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faleiswedd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lygru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ffeiliau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systemau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data,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gysylltiedig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chadw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llygad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weithgarwch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amheus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620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D497F3-7620-6144-9D16-D1CC706EA6FE}"/>
              </a:ext>
            </a:extLst>
          </p:cNvPr>
          <p:cNvSpPr txBox="1"/>
          <p:nvPr userDrawn="1"/>
        </p:nvSpPr>
        <p:spPr>
          <a:xfrm>
            <a:off x="4263887" y="6289627"/>
            <a:ext cx="82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NEGESEUON E BOST FFUG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02133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963638-53E4-8E4D-90BD-6E54089A81A8}"/>
              </a:ext>
            </a:extLst>
          </p:cNvPr>
          <p:cNvSpPr txBox="1"/>
          <p:nvPr userDrawn="1"/>
        </p:nvSpPr>
        <p:spPr>
          <a:xfrm>
            <a:off x="4263887" y="6289627"/>
            <a:ext cx="82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NEGESEUON E BOST FFUG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1228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AF55D-FB2E-7241-ADC3-689BDC86F47B}"/>
              </a:ext>
            </a:extLst>
          </p:cNvPr>
          <p:cNvSpPr txBox="1"/>
          <p:nvPr userDrawn="1"/>
        </p:nvSpPr>
        <p:spPr>
          <a:xfrm>
            <a:off x="4263887" y="6289627"/>
            <a:ext cx="82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NEGESEUON E BOST FFUG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2987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564D706-B96B-4144-A5DC-2B675D9E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834" r="13598"/>
          <a:stretch/>
        </p:blipFill>
        <p:spPr>
          <a:xfrm>
            <a:off x="6872439" y="0"/>
            <a:ext cx="5319562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3E0C6-795F-8E42-A361-360DDB4E2B7F}"/>
              </a:ext>
            </a:extLst>
          </p:cNvPr>
          <p:cNvSpPr txBox="1"/>
          <p:nvPr userDrawn="1"/>
        </p:nvSpPr>
        <p:spPr>
          <a:xfrm>
            <a:off x="1058655" y="490930"/>
            <a:ext cx="6199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I ADNABOD NEGES E-BOST FFUG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2D84-7D53-854A-9100-2078A528C1AB}"/>
              </a:ext>
            </a:extLst>
          </p:cNvPr>
          <p:cNvCxnSpPr>
            <a:cxnSpLocks/>
          </p:cNvCxnSpPr>
          <p:nvPr userDrawn="1"/>
        </p:nvCxnSpPr>
        <p:spPr>
          <a:xfrm>
            <a:off x="1166274" y="937801"/>
            <a:ext cx="5475157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3B725-7FD2-A341-8652-43FCEDAD3D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1857" y="413363"/>
            <a:ext cx="616798" cy="616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B73B98-D919-8841-B2DE-7F2981A6B4F6}"/>
              </a:ext>
            </a:extLst>
          </p:cNvPr>
          <p:cNvSpPr/>
          <p:nvPr userDrawn="1"/>
        </p:nvSpPr>
        <p:spPr>
          <a:xfrm>
            <a:off x="441856" y="1174897"/>
            <a:ext cx="619957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camgymeriadau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sillafu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atalnodi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gramadegol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chyfeirio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neu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gyfarchiad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cyffredinol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llofnod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diffyg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awgrymu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rhwydo’n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gryf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busnesau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cyswllt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Ailedrychwch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diwethaf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fethoch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gynharach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AD5667-F851-0341-AC7B-41187AAE3E37}"/>
              </a:ext>
            </a:extLst>
          </p:cNvPr>
          <p:cNvSpPr txBox="1"/>
          <p:nvPr userDrawn="1"/>
        </p:nvSpPr>
        <p:spPr>
          <a:xfrm>
            <a:off x="4263887" y="6289627"/>
            <a:ext cx="82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NEGESEUON E BOST FFUG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652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559520" y="382749"/>
            <a:ext cx="634335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CA7545-F5C7-EF4F-BDF4-7F87A6F51527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CF9A89-3179-EC45-AD8E-65F6F9E26AEE}"/>
              </a:ext>
            </a:extLst>
          </p:cNvPr>
          <p:cNvSpPr txBox="1"/>
          <p:nvPr userDrawn="1"/>
        </p:nvSpPr>
        <p:spPr>
          <a:xfrm>
            <a:off x="6669157" y="6289627"/>
            <a:ext cx="5845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CYNNWYS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BBC4B9-EA23-3046-B557-4DB30983EEA5}"/>
              </a:ext>
            </a:extLst>
          </p:cNvPr>
          <p:cNvSpPr txBox="1"/>
          <p:nvPr userDrawn="1"/>
        </p:nvSpPr>
        <p:spPr>
          <a:xfrm>
            <a:off x="559520" y="1103243"/>
            <a:ext cx="645049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2" action="ppaction://hlinksldjump"/>
              </a:rPr>
              <a:t>Beth yw twill?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  <a:hlinkClick r:id="rId3" action="ppaction://hlinksldjump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4" action="ppaction://hlinksldjump"/>
              </a:rPr>
              <a:t>Dwyn hunaniaeth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5" action="ppaction://hlinksldjump"/>
              </a:rPr>
              <a:t>Termau allweddol</a:t>
            </a:r>
          </a:p>
          <a:p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6" action="ppaction://hlinksldjump"/>
              </a:rPr>
              <a:t>Seiberdroseddu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7" action="ppaction://hlinksldjump"/>
              </a:rPr>
              <a:t>Twyll ar-lein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8" action="ppaction://hlinksldjump"/>
              </a:rPr>
              <a:t>Sut I ddiogelu’ch hun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9" action="ppaction://hlinksldjump"/>
              </a:rPr>
              <a:t>Diogelwch ar-lein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Help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sydd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ar</a:t>
            </a: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 </a:t>
            </a:r>
            <a:r>
              <a:rPr lang="en-US" sz="2800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0" action="ppaction://hlinksldjump"/>
              </a:rPr>
              <a:t>gael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1" action="ppaction://hlinksldjump"/>
              </a:rPr>
              <a:t>Mulod arian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2" action="ppaction://hlinksldjump"/>
              </a:rPr>
              <a:t>Beth ydych chi wedi’I ddysgu?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  <a:hlinkClick r:id="rId11" action="ppaction://hlinksldjump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  <a:hlinkClick r:id="rId13" action="ppaction://hlinksldjump"/>
              </a:rPr>
              <a:t>Datblygu’ch gwybodaeth</a:t>
            </a:r>
            <a:endParaRPr lang="en-US" sz="2800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  <a:hlinkClick r:id="rId11" action="ppaction://hlinksldjump"/>
            </a:endParaRPr>
          </a:p>
        </p:txBody>
      </p:sp>
    </p:spTree>
    <p:extLst>
      <p:ext uri="{BB962C8B-B14F-4D97-AF65-F5344CB8AC3E}">
        <p14:creationId xmlns:p14="http://schemas.microsoft.com/office/powerpoint/2010/main" val="84894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3B986-63E5-4043-B4A9-15270539A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V="1">
            <a:off x="3073139" y="3335487"/>
            <a:ext cx="617622" cy="102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28C9F-C426-8743-BF33-69A062B15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3109514" y="-752418"/>
            <a:ext cx="5972971" cy="7691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3D70CF-8E7F-234B-8CD2-28BAAEEE318A}"/>
              </a:ext>
            </a:extLst>
          </p:cNvPr>
          <p:cNvSpPr txBox="1"/>
          <p:nvPr userDrawn="1"/>
        </p:nvSpPr>
        <p:spPr>
          <a:xfrm>
            <a:off x="3551582" y="917193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13F8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D56574-254A-8141-93FA-128C0CD90921}"/>
              </a:ext>
            </a:extLst>
          </p:cNvPr>
          <p:cNvCxnSpPr>
            <a:cxnSpLocks/>
          </p:cNvCxnSpPr>
          <p:nvPr userDrawn="1"/>
        </p:nvCxnSpPr>
        <p:spPr>
          <a:xfrm>
            <a:off x="3645908" y="1430753"/>
            <a:ext cx="2450092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DF61D-809A-C146-BB7C-7C9F21C624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5169" y="917193"/>
            <a:ext cx="1298250" cy="1298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F87142B-963A-E74F-AF36-621EC27D97BB}"/>
              </a:ext>
            </a:extLst>
          </p:cNvPr>
          <p:cNvSpPr/>
          <p:nvPr userDrawn="1"/>
        </p:nvSpPr>
        <p:spPr>
          <a:xfrm>
            <a:off x="3548638" y="1579209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Sut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gallwch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gadarnhau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cyfeiriad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e-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bost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llawn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anfonwr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a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pha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fath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bethau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fyddai’n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gwneud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chi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feddwl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gallai’r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anfonwr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fod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ffug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1" dirty="0">
              <a:solidFill>
                <a:srgbClr val="213F85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Enwch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dair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ffordd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ddwyn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gymdeithasol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1" dirty="0">
              <a:solidFill>
                <a:srgbClr val="213F85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Beth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yw’r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gwahaniaeth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rhwng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ddigidol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gorfforol</a:t>
            </a:r>
            <a:r>
              <a:rPr lang="en-GB" b="1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3627B2-EA49-7B4D-9336-C50F321D3658}"/>
              </a:ext>
            </a:extLst>
          </p:cNvPr>
          <p:cNvSpPr txBox="1"/>
          <p:nvPr userDrawn="1"/>
        </p:nvSpPr>
        <p:spPr>
          <a:xfrm>
            <a:off x="4263887" y="6289627"/>
            <a:ext cx="8250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NEGESEUON E BOST FFUG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083218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3E0C6-795F-8E42-A361-360DDB4E2B7F}"/>
              </a:ext>
            </a:extLst>
          </p:cNvPr>
          <p:cNvSpPr txBox="1"/>
          <p:nvPr userDrawn="1"/>
        </p:nvSpPr>
        <p:spPr>
          <a:xfrm>
            <a:off x="1087530" y="490930"/>
            <a:ext cx="558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TWYLL AR-LEIN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2D84-7D53-854A-9100-2078A528C1AB}"/>
              </a:ext>
            </a:extLst>
          </p:cNvPr>
          <p:cNvCxnSpPr>
            <a:cxnSpLocks/>
          </p:cNvCxnSpPr>
          <p:nvPr userDrawn="1"/>
        </p:nvCxnSpPr>
        <p:spPr>
          <a:xfrm>
            <a:off x="1195149" y="937801"/>
            <a:ext cx="2164277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3B725-7FD2-A341-8652-43FCEDAD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357" y="413363"/>
            <a:ext cx="616798" cy="6167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61A729-572B-2246-80B0-653BB509ADCB}"/>
              </a:ext>
            </a:extLst>
          </p:cNvPr>
          <p:cNvSpPr/>
          <p:nvPr userDrawn="1"/>
        </p:nvSpPr>
        <p:spPr>
          <a:xfrm>
            <a:off x="477712" y="1118885"/>
            <a:ext cx="54493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cyfleoedd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gwefannau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werthu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rannu’ch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heblaw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rhentu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bodoli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cyswllt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tenant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rentu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weld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4DE644-09EB-0C4B-9286-86ED1E3C636F}"/>
              </a:ext>
            </a:extLst>
          </p:cNvPr>
          <p:cNvSpPr/>
          <p:nvPr userDrawn="1"/>
        </p:nvSpPr>
        <p:spPr>
          <a:xfrm>
            <a:off x="6249882" y="1107728"/>
            <a:ext cx="53870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bodoli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rentu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rhentu’r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cynyddu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targedu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rentu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myfyrwyr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lety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ddechrau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mis Medi.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FBB2C9-2BCE-A641-B518-CB6736AC873D}"/>
              </a:ext>
            </a:extLst>
          </p:cNvPr>
          <p:cNvSpPr txBox="1"/>
          <p:nvPr userDrawn="1"/>
        </p:nvSpPr>
        <p:spPr>
          <a:xfrm>
            <a:off x="6095999" y="6289627"/>
            <a:ext cx="641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59766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FBA56A0-60A0-6248-8D6F-54906DAA239C}"/>
              </a:ext>
            </a:extLst>
          </p:cNvPr>
          <p:cNvSpPr/>
          <p:nvPr userDrawn="1"/>
        </p:nvSpPr>
        <p:spPr>
          <a:xfrm>
            <a:off x="2585403" y="396775"/>
            <a:ext cx="6910033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4FBECE-F131-F140-AED2-249AFDAB823C}"/>
              </a:ext>
            </a:extLst>
          </p:cNvPr>
          <p:cNvSpPr/>
          <p:nvPr userDrawn="1"/>
        </p:nvSpPr>
        <p:spPr>
          <a:xfrm>
            <a:off x="3480384" y="705660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E9BF528-27DE-4045-9A14-4F45725F2A8E}"/>
              </a:ext>
            </a:extLst>
          </p:cNvPr>
          <p:cNvCxnSpPr>
            <a:cxnSpLocks/>
          </p:cNvCxnSpPr>
          <p:nvPr userDrawn="1"/>
        </p:nvCxnSpPr>
        <p:spPr>
          <a:xfrm>
            <a:off x="2962674" y="1323999"/>
            <a:ext cx="3835691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FEF0293-6091-EE47-B6B2-0393B50788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89070" y="599392"/>
            <a:ext cx="664919" cy="662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1509E2-6E92-584E-8139-38D88701F5D5}"/>
              </a:ext>
            </a:extLst>
          </p:cNvPr>
          <p:cNvSpPr/>
          <p:nvPr userDrawn="1"/>
        </p:nvSpPr>
        <p:spPr>
          <a:xfrm>
            <a:off x="2889070" y="1511148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Seiberdroseddu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weithred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droseddol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delio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chyfrifiaduron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rhwydweithiau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gynnwys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troseddau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traddodiadol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cynnal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trwy’r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rhyngrwyd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Collodd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dioddefwyr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seiberdroseddu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Deyrnas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£2.2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biliwn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rhwng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mis </a:t>
            </a:r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Ebrill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2018 a </a:t>
            </a:r>
            <a:b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mis Mawrth 2019.</a:t>
            </a:r>
          </a:p>
          <a:p>
            <a:endParaRPr lang="en-GB" b="1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Ffynhonnell</a:t>
            </a:r>
            <a:r>
              <a:rPr lang="en-GB" b="1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: Action Fraud 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BFFE4F-C95A-784A-9EE1-0C7B6609D3DC}"/>
              </a:ext>
            </a:extLst>
          </p:cNvPr>
          <p:cNvSpPr txBox="1"/>
          <p:nvPr userDrawn="1"/>
        </p:nvSpPr>
        <p:spPr>
          <a:xfrm>
            <a:off x="6095999" y="6289627"/>
            <a:ext cx="641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34518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5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 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6151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4E413-3CC4-4C4C-90CF-08EF41DBFF12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748C1-62A2-3B4A-86BA-38CE2F421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517" y="394306"/>
            <a:ext cx="578115" cy="5781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55C6B6-D431-F741-96D7-27CF95701C27}"/>
              </a:ext>
            </a:extLst>
          </p:cNvPr>
          <p:cNvSpPr/>
          <p:nvPr userDrawn="1"/>
        </p:nvSpPr>
        <p:spPr>
          <a:xfrm>
            <a:off x="533399" y="1030647"/>
            <a:ext cx="110554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Ffion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darn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emwaith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gafodd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phen-blwydd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16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eithaf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£170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adnabod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brand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ddisgwyl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ansawdd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uchel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meddwl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phrynu’n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uniongyrchol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gwneuthurwr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broffesiynol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gamgymeriadau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sillafu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gramadegol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safle’n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‘UK’,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tybiodd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leoli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mam Ffion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dywedodd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safle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rhwng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7 a 10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gyrraedd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tua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5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bil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mam Ffion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weld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Tsieina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wythnos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ffoniodd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dim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cadarnhau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Dywedodd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30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diwrnod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byddent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llenwi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falch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drefn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eitemau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£100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£170.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Ffion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mam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osgoi’r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5532B6-A1B8-3347-AD9D-33D713BB3666}"/>
              </a:ext>
            </a:extLst>
          </p:cNvPr>
          <p:cNvSpPr txBox="1"/>
          <p:nvPr userDrawn="1"/>
        </p:nvSpPr>
        <p:spPr>
          <a:xfrm>
            <a:off x="6095999" y="6289627"/>
            <a:ext cx="641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564652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E94FE0-77AE-5E45-9B94-712666530F4E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898097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A1C2D0-0AF4-4F4B-81A6-AD85CB6B9D70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503524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78136A-A738-C042-8787-E4F934CCAD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575" r="19156"/>
          <a:stretch/>
        </p:blipFill>
        <p:spPr>
          <a:xfrm>
            <a:off x="0" y="0"/>
            <a:ext cx="6306092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2B3573-A949-FE47-A01B-BFCB9F37ECDA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5E47F-8ED3-A743-938A-CEDC8ED3780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94CA7-EB67-0546-AB18-51CEC106FF86}"/>
              </a:ext>
            </a:extLst>
          </p:cNvPr>
          <p:cNvSpPr/>
          <p:nvPr userDrawn="1"/>
        </p:nvSpPr>
        <p:spPr>
          <a:xfrm>
            <a:off x="7602223" y="66715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866515-A9B2-9F49-BF70-9AFD5ED97D6B}"/>
              </a:ext>
            </a:extLst>
          </p:cNvPr>
          <p:cNvCxnSpPr>
            <a:cxnSpLocks/>
          </p:cNvCxnSpPr>
          <p:nvPr userDrawn="1"/>
        </p:nvCxnSpPr>
        <p:spPr>
          <a:xfrm>
            <a:off x="7084513" y="1285498"/>
            <a:ext cx="3801201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20C0261-5D69-1E43-9024-68E9D19A72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10909" y="560891"/>
            <a:ext cx="664919" cy="6622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BDEDE7F-8C64-5146-9406-4A137D78B34E}"/>
              </a:ext>
            </a:extLst>
          </p:cNvPr>
          <p:cNvSpPr/>
          <p:nvPr userDrawn="1"/>
        </p:nvSpPr>
        <p:spPr>
          <a:xfrm>
            <a:off x="7010909" y="1430235"/>
            <a:ext cx="44527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gwario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£100 a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at £30,000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gerdyn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dioddef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twyll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Deddf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Defnyddwyr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1974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golygu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dylech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allu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hawlio’r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hwnnw’n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ôl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oherwydd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bod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cerdyn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credyd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atebol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gyda’r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manwerthwr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talu’r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rhywbeth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mynd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1" dirty="0" err="1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o’i</a:t>
            </a:r>
            <a:r>
              <a:rPr lang="en-GB" b="1" dirty="0">
                <a:solidFill>
                  <a:srgbClr val="FFFFFF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le.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80164B-4D94-8A4D-839F-70002E2CFAE1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093950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3E0C6-795F-8E42-A361-360DDB4E2B7F}"/>
              </a:ext>
            </a:extLst>
          </p:cNvPr>
          <p:cNvSpPr txBox="1"/>
          <p:nvPr userDrawn="1"/>
        </p:nvSpPr>
        <p:spPr>
          <a:xfrm>
            <a:off x="1043986" y="490930"/>
            <a:ext cx="1163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SY’N DIGWYDD OS BYDD RHYWUN YN DWYN EICH HUNANIAETH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2D84-7D53-854A-9100-2078A528C1AB}"/>
              </a:ext>
            </a:extLst>
          </p:cNvPr>
          <p:cNvCxnSpPr>
            <a:cxnSpLocks/>
          </p:cNvCxnSpPr>
          <p:nvPr userDrawn="1"/>
        </p:nvCxnSpPr>
        <p:spPr>
          <a:xfrm>
            <a:off x="1151605" y="937801"/>
            <a:ext cx="10550537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3B725-7FD2-A341-8652-43FCEDAD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6813" y="413363"/>
            <a:ext cx="616798" cy="616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43F7E3E-2E61-D846-BE41-2D559E0C28DB}"/>
              </a:ext>
            </a:extLst>
          </p:cNvPr>
          <p:cNvSpPr/>
          <p:nvPr userDrawn="1"/>
        </p:nvSpPr>
        <p:spPr>
          <a:xfrm>
            <a:off x="368967" y="1185294"/>
            <a:ext cx="53475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uniongyrchol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gardiau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difrifol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chymhleth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adennill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gafodd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anawsterau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tymor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e.e.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tystiolaeth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ddyled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fethwyd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8C94BC0-6D3F-734D-9F32-FCE80CF42604}"/>
              </a:ext>
            </a:extLst>
          </p:cNvPr>
          <p:cNvSpPr/>
          <p:nvPr userDrawn="1"/>
        </p:nvSpPr>
        <p:spPr>
          <a:xfrm>
            <a:off x="5871062" y="1185294"/>
            <a:ext cx="61794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bosibl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cywiro’r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ddatrys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mater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gostwng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problem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car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forgais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Cyfeiriwch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‘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Benthyca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’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diffiniadau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asiantaeth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sgôr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bosibl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ddioddefwr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adennill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gafodd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chlirio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ddrygioni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emosiynol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bara’n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hirach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nag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bryderon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Gall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feio’u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theimlo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tebygol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eto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18EDB3-44DB-BF4B-9D13-97BC4DB239DF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17989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5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 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6293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4E413-3CC4-4C4C-90CF-08EF41DBFF12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748C1-62A2-3B4A-86BA-38CE2F421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517" y="394306"/>
            <a:ext cx="578115" cy="5781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BFD3EB-BF81-9947-BCFA-628F7526E1C5}"/>
              </a:ext>
            </a:extLst>
          </p:cNvPr>
          <p:cNvSpPr/>
          <p:nvPr userDrawn="1"/>
        </p:nvSpPr>
        <p:spPr>
          <a:xfrm>
            <a:off x="539516" y="1100509"/>
            <a:ext cx="8931055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bartner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Rhiannon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diwethaf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Fe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ddywedon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nhw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cymdogion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ddaeth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amlwg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sawl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unigolyn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adeilad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dioddef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blychau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llythyrau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stryd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felly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ladron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post,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biliau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chyfriflenni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banc.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lleidr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gafael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fil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gyfriflen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banc,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ddigon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fanylion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e.e.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cardiau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cardiau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fanylion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digwydd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cyfriflen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£2,500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ddyledus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gwmni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darparwr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lleidr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agor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gwario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miloedd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bunnoedd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Jac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filio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amdano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syniad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beth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arall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gallai’r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lleidr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fanylion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personol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;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cofrestru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wefannau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wneud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basbort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darparwr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cerdyn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credyd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helpodd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ôl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profiad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achosi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bryder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Beth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allai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Jac, Rhiannon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a’u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cymdogion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fod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wedi’i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wneud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atal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eu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hunaniaeth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rhag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cael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dwyn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D03CE8-C5D4-5449-9783-BBA398ED1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7200" r="68353"/>
          <a:stretch/>
        </p:blipFill>
        <p:spPr>
          <a:xfrm>
            <a:off x="9557886" y="0"/>
            <a:ext cx="2634114" cy="62198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27781D-F0BA-894A-953C-0663AC8736AA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285188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2253B2-4574-7746-8155-B43E07F5259E}"/>
              </a:ext>
            </a:extLst>
          </p:cNvPr>
          <p:cNvSpPr txBox="1"/>
          <p:nvPr userDrawn="1"/>
        </p:nvSpPr>
        <p:spPr>
          <a:xfrm>
            <a:off x="480861" y="179249"/>
            <a:ext cx="1097611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 </a:t>
            </a:r>
          </a:p>
          <a:p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136974" y="1472971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10 AWGRYM DA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244593" y="1919842"/>
            <a:ext cx="2336807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9801" y="1395404"/>
            <a:ext cx="616798" cy="6167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023D0A4-560E-5C41-8550-306AB22ABB39}"/>
              </a:ext>
            </a:extLst>
          </p:cNvPr>
          <p:cNvSpPr/>
          <p:nvPr userDrawn="1"/>
        </p:nvSpPr>
        <p:spPr>
          <a:xfrm>
            <a:off x="258936" y="2022803"/>
            <a:ext cx="607423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rhannu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cyfrineiriau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rhifau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PIN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gyda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phobl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gyfrineiriau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rhifau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PIN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cryf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–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teulu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;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ceisiwch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gynnwys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cymysgedd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lythrennau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mawr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bach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rhifau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symbolau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Dylai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cyfrineiriau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gynnwys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8 nod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leiaf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un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cyfrinair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PIN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gyfer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mwy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nag un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Rhwygwch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llosgwch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ddogfennau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ariannol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diangen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–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â’u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hailgylchu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82104-2C53-F34D-9FBB-4C99A3094BD2}"/>
              </a:ext>
            </a:extLst>
          </p:cNvPr>
          <p:cNvSpPr/>
          <p:nvPr userDrawn="1"/>
        </p:nvSpPr>
        <p:spPr>
          <a:xfrm>
            <a:off x="6333165" y="1196975"/>
            <a:ext cx="57309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5.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Gwnewch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siŵr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cyfrifiadur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raglenni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wal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dân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gwrthfeirysau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gwrthysbïwedd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cyfredol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Gall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at 80%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fygythiadau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ar-lein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dileu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trwy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6.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Ceisiwch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gyfyngu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faint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bersonol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chario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gyda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7.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Cyfyngwch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faint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bersonol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safleoedd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rhwydweithio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cymdeithasol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Cofiwch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ffrindiau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go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iawn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eisoes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ble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phryd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pen-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blwydd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!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wyliadwrus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–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meddyliwch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am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gellir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chael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amdanoch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trwy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luniau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car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cyntaf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trwydded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yrru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newydd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bryd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mynd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wyliau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oddi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cartref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0EE70D-34E1-7B48-AA30-3B1CEE148030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70E2B1-3B39-DD4E-96D0-ECD621C8FF2A}"/>
              </a:ext>
            </a:extLst>
          </p:cNvPr>
          <p:cNvSpPr txBox="1"/>
          <p:nvPr userDrawn="1"/>
        </p:nvSpPr>
        <p:spPr>
          <a:xfrm>
            <a:off x="529801" y="706566"/>
            <a:ext cx="85706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b="1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RHAG DWYN HUNANIAETH</a:t>
            </a:r>
          </a:p>
        </p:txBody>
      </p:sp>
    </p:spTree>
    <p:extLst>
      <p:ext uri="{BB962C8B-B14F-4D97-AF65-F5344CB8AC3E}">
        <p14:creationId xmlns:p14="http://schemas.microsoft.com/office/powerpoint/2010/main" val="3492520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23E0C6-795F-8E42-A361-360DDB4E2B7F}"/>
              </a:ext>
            </a:extLst>
          </p:cNvPr>
          <p:cNvSpPr txBox="1"/>
          <p:nvPr userDrawn="1"/>
        </p:nvSpPr>
        <p:spPr>
          <a:xfrm>
            <a:off x="1058655" y="490930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YW TWYLL?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1BB2D84-7D53-854A-9100-2078A528C1AB}"/>
              </a:ext>
            </a:extLst>
          </p:cNvPr>
          <p:cNvCxnSpPr>
            <a:cxnSpLocks/>
            <a:endCxn id="24" idx="2"/>
          </p:cNvCxnSpPr>
          <p:nvPr userDrawn="1"/>
        </p:nvCxnSpPr>
        <p:spPr>
          <a:xfrm>
            <a:off x="1166274" y="937802"/>
            <a:ext cx="2475241" cy="14793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263B725-7FD2-A341-8652-43FCEDAD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857" y="413363"/>
            <a:ext cx="616798" cy="6167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E4D94F-3C2B-2D4D-AEED-2DED5F03657E}"/>
              </a:ext>
            </a:extLst>
          </p:cNvPr>
          <p:cNvSpPr/>
          <p:nvPr userDrawn="1"/>
        </p:nvSpPr>
        <p:spPr>
          <a:xfrm>
            <a:off x="441857" y="1174897"/>
            <a:ext cx="52562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anonest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fwriadol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elwa’n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deddfau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Statud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Steffan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1275. Felly,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dulliau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chyflawni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esblygu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dechnoleg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ddatblygu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rhyngrwyd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enwedig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gyfleoedd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gyflawni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raddfa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81B783-8310-9649-A39A-BD364723F4C8}"/>
              </a:ext>
            </a:extLst>
          </p:cNvPr>
          <p:cNvSpPr/>
          <p:nvPr userDrawn="1"/>
        </p:nvSpPr>
        <p:spPr>
          <a:xfrm>
            <a:off x="6112044" y="1165384"/>
            <a:ext cx="525629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cyffredin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anghyfreithlon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lladron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canfod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gwreiddiol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penderfynodd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priodi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dyddiad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Gwladol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cyfrineiriau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gredyd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;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rai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enghreifftiau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hanesyddol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5CF238-5449-604E-A233-45EC9A99F00E}"/>
              </a:ext>
            </a:extLst>
          </p:cNvPr>
          <p:cNvSpPr txBox="1"/>
          <p:nvPr userDrawn="1"/>
        </p:nvSpPr>
        <p:spPr>
          <a:xfrm>
            <a:off x="6096000" y="600158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</a:t>
            </a:r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US" sz="2400" dirty="0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US" sz="2400" dirty="0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US" sz="2400" dirty="0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8EE52-83BE-7143-9E81-50EA706C696F}"/>
              </a:ext>
            </a:extLst>
          </p:cNvPr>
          <p:cNvSpPr txBox="1"/>
          <p:nvPr userDrawn="1"/>
        </p:nvSpPr>
        <p:spPr>
          <a:xfrm>
            <a:off x="5698156" y="6289627"/>
            <a:ext cx="68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YW TWYLL?</a:t>
            </a:r>
          </a:p>
        </p:txBody>
      </p:sp>
    </p:spTree>
    <p:extLst>
      <p:ext uri="{BB962C8B-B14F-4D97-AF65-F5344CB8AC3E}">
        <p14:creationId xmlns:p14="http://schemas.microsoft.com/office/powerpoint/2010/main" val="3919470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1B5E8D-DF71-3A42-855E-E56E37E44BCB}"/>
              </a:ext>
            </a:extLst>
          </p:cNvPr>
          <p:cNvSpPr txBox="1"/>
          <p:nvPr userDrawn="1"/>
        </p:nvSpPr>
        <p:spPr>
          <a:xfrm>
            <a:off x="6772110" y="296284"/>
            <a:ext cx="9663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GOSODIADAU PREIFATRWYDD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CYFRYNGAU CYMDEITHASOL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4FE0EF-963A-714E-A013-76ADE7CF4F76}"/>
              </a:ext>
            </a:extLst>
          </p:cNvPr>
          <p:cNvCxnSpPr>
            <a:cxnSpLocks/>
          </p:cNvCxnSpPr>
          <p:nvPr userDrawn="1"/>
        </p:nvCxnSpPr>
        <p:spPr>
          <a:xfrm>
            <a:off x="6943782" y="1127281"/>
            <a:ext cx="4410018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B8C63E4D-79AC-004D-A716-D88CC93F2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5312" y="403383"/>
            <a:ext cx="616798" cy="6167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7344478-1695-3A49-A698-7A3AAD3C1E68}"/>
              </a:ext>
            </a:extLst>
          </p:cNvPr>
          <p:cNvSpPr/>
          <p:nvPr userDrawn="1"/>
        </p:nvSpPr>
        <p:spPr>
          <a:xfrm>
            <a:off x="6155312" y="1346022"/>
            <a:ext cx="53805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66%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boblogaeth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2020).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postio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tref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dyddiad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caniatáu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reoli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preifatrwydd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gyfyngu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gosodiadau’n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ddiweddar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006C61C-4547-B148-B798-7EBE31AACCAF}"/>
              </a:ext>
            </a:extLst>
          </p:cNvPr>
          <p:cNvSpPr/>
          <p:nvPr userDrawn="1"/>
        </p:nvSpPr>
        <p:spPr>
          <a:xfrm>
            <a:off x="421562" y="238026"/>
            <a:ext cx="53067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8.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osodiadau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gynigir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blatfformau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enghreifftiau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preifatrwydd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captcha a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thudalennau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rhybudd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ailgyfeirio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oddi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safle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9.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geisiadau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F1A283-5B93-2548-884E-ADE7D322EF73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E689459-C91E-9D4A-9699-D62939CA32E6}"/>
              </a:ext>
            </a:extLst>
          </p:cNvPr>
          <p:cNvSpPr txBox="1"/>
          <p:nvPr userDrawn="1"/>
        </p:nvSpPr>
        <p:spPr>
          <a:xfrm>
            <a:off x="296690" y="3513527"/>
            <a:ext cx="82513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10.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gyfriflenni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cyfriflenni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un)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 bob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amser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gymharu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derbynebau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chyfriflenni’r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brydlon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p’un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bapur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lygad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drafodion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hadnabod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enwedig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–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65010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3B986-63E5-4043-B4A9-15270539A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 flipV="1">
            <a:off x="3073139" y="3335487"/>
            <a:ext cx="617622" cy="102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28C9F-C426-8743-BF33-69A062B158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3109514" y="-752418"/>
            <a:ext cx="5972971" cy="769122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3D70CF-8E7F-234B-8CD2-28BAAEEE318A}"/>
              </a:ext>
            </a:extLst>
          </p:cNvPr>
          <p:cNvSpPr txBox="1"/>
          <p:nvPr userDrawn="1"/>
        </p:nvSpPr>
        <p:spPr>
          <a:xfrm>
            <a:off x="3551582" y="917193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13F8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D56574-254A-8141-93FA-128C0CD90921}"/>
              </a:ext>
            </a:extLst>
          </p:cNvPr>
          <p:cNvCxnSpPr>
            <a:cxnSpLocks/>
          </p:cNvCxnSpPr>
          <p:nvPr userDrawn="1"/>
        </p:nvCxnSpPr>
        <p:spPr>
          <a:xfrm>
            <a:off x="3645908" y="1430753"/>
            <a:ext cx="233744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DF61D-809A-C146-BB7C-7C9F21C624F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35169" y="917193"/>
            <a:ext cx="1298250" cy="1298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95A7DB-B2C7-FA44-B391-0EE2CCAA7AD2}"/>
              </a:ext>
            </a:extLst>
          </p:cNvPr>
          <p:cNvSpPr/>
          <p:nvPr userDrawn="1"/>
        </p:nvSpPr>
        <p:spPr>
          <a:xfrm>
            <a:off x="3548638" y="1585149"/>
            <a:ext cx="53066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Darllenwch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10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ddiogelu’ch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atebwch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cwestiynau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 </a:t>
            </a:r>
          </a:p>
          <a:p>
            <a:endParaRPr lang="en-GB" dirty="0">
              <a:solidFill>
                <a:srgbClr val="213F85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Beth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tair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effeithiol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ddiogelu’ch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213F85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Cymharwch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tri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dewisiadau’ch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cydfyfyrwyr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cytuno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ai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peidio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213F85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Petai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rhaid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ddewis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heno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pa un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fyddech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ddewis</a:t>
            </a:r>
            <a:r>
              <a:rPr lang="en-GB" dirty="0">
                <a:solidFill>
                  <a:srgbClr val="213F85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18A639-3669-2745-AAD2-F7CFE6C837E5}"/>
              </a:ext>
            </a:extLst>
          </p:cNvPr>
          <p:cNvSpPr txBox="1"/>
          <p:nvPr userDrawn="1"/>
        </p:nvSpPr>
        <p:spPr>
          <a:xfrm>
            <a:off x="4509052" y="6289627"/>
            <a:ext cx="809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I DDIOGELU’CH HUN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826061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1FEAF14-29DB-9B43-9EA6-F000F66D8390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AAD63D-0D2E-C64A-A94F-D2D8AF4859FB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7E5C8A-9321-764B-96F2-881D7930E231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764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 I DDEWIS CYFRINAIR DA!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1"/>
            <a:ext cx="4309498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D82104-2C53-F34D-9FBB-4C99A3094BD2}"/>
              </a:ext>
            </a:extLst>
          </p:cNvPr>
          <p:cNvSpPr/>
          <p:nvPr userDrawn="1"/>
        </p:nvSpPr>
        <p:spPr>
          <a:xfrm>
            <a:off x="6094533" y="358973"/>
            <a:ext cx="577195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5.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Ceisiwch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osgoi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cofnodi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pan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fyddwch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Wi-Fi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diogelu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siop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goffi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Gall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hacwyr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ryng-gipio’ch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data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cysylltiad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heb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ddiogelu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6.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Ystyriwch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(a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elwir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sêff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neu’n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weithiau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).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Rhaglen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feddalwedd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storio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storio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hamgryptio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defnyddiwr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prif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gyfrinair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holl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nifer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reolwyr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chi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–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rydych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talu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rai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am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ddim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7.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Peidiwch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â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chofnodi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cyfrineiriau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rwydweithiau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Wi-Fi “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agored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”.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rhwydweithiau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</a:t>
            </a:r>
          </a:p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agored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ymosodiadau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hacio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 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CBDC9A-E10C-5D47-A7DC-BB173C0E9C70}"/>
              </a:ext>
            </a:extLst>
          </p:cNvPr>
          <p:cNvSpPr/>
          <p:nvPr userDrawn="1"/>
        </p:nvSpPr>
        <p:spPr>
          <a:xfrm>
            <a:off x="472049" y="1053338"/>
            <a:ext cx="552449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Edrychwch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eto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rifau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1-3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rhestr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“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ddiogelu’ch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rhag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”.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Peidiwch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enw’ch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anifail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anwes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aelod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teulu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ysgol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hoff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dîm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nac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arall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gallai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rhywun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ddyfalu’n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rhwydd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Allgofnodwch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bob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amser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gadael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dyfais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rhywun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arall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gwmpas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Eiliad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unig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gymryd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rywun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ddwyn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neu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newid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cyfrinair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Ceisiwch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beidio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chofnodi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cyfrineiriau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gyfrifiaduron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nad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rheoli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cyfrifiaduron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mewn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gwe-gaffi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lyfrgell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) –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efallai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maleiswedd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arnynt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cyfrineiriau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6BF901-3DE6-E341-94FC-AA8E5FDF9158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213192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 DIOGELWCH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1"/>
            <a:ext cx="396162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A300EA-B72F-1B4D-B76B-1D64C8D38D01}"/>
              </a:ext>
            </a:extLst>
          </p:cNvPr>
          <p:cNvSpPr/>
          <p:nvPr userDrawn="1"/>
        </p:nvSpPr>
        <p:spPr>
          <a:xfrm>
            <a:off x="472048" y="1082213"/>
            <a:ext cx="54516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gofnodi’ch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gadarnhau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gwefannau’n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ddewis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set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gwestiynau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“Beth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priodi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?”, “Beth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gyntaf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?” neu “Beth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anifail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anwes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?” 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rhestr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gwestiynau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roddwyd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dewiswch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gwefannau’n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felly,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siŵr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ddyfalu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iddi’n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701011-542C-4A4D-AA4E-8E4B01C4E8D9}"/>
              </a:ext>
            </a:extLst>
          </p:cNvPr>
          <p:cNvSpPr/>
          <p:nvPr userDrawn="1"/>
        </p:nvSpPr>
        <p:spPr>
          <a:xfrm>
            <a:off x="6096000" y="1082213"/>
            <a:ext cx="569494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cynnwys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nodweddion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gofio,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5-10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dyfodol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miloedd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posibl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ellir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ddyfalu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deulu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gwestiwn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ellir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air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00AF84-75A3-AF41-80AF-E8D10658C9DC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8129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04597E-9131-9945-9FCF-8711C8B1E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682" t="6365" r="11298"/>
          <a:stretch/>
        </p:blipFill>
        <p:spPr>
          <a:xfrm>
            <a:off x="5669280" y="1"/>
            <a:ext cx="6522720" cy="6421459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DILYSU BIOMETRIG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1"/>
            <a:ext cx="2778872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15BC561-F00E-BB4C-B8CC-1E2FE7B4468D}"/>
              </a:ext>
            </a:extLst>
          </p:cNvPr>
          <p:cNvSpPr/>
          <p:nvPr userDrawn="1"/>
        </p:nvSpPr>
        <p:spPr>
          <a:xfrm>
            <a:off x="472049" y="1120507"/>
            <a:ext cx="4975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dilysu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biometrig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gadarnhau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rhywun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adnabod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neu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nodweddion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biolegol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unigryw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gynnwys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bysedd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geometreg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geometreg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llabed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clust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patrymau’r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retina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iris,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thonnau’r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Mae’r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dechnoleg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dal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datblygu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ffonau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symudol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chyfrifiaduron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bellach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defnyddio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olion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bysedd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patrymau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iris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adnabod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reoli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mynediad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at y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ddyfais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apiau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penodol</a:t>
            </a:r>
            <a:r>
              <a:rPr lang="en-GB" sz="180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918A93-25A6-1247-8079-CCD9794F9B59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69892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DILYSU DAU GAM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2"/>
            <a:ext cx="2590029" cy="811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1D7BEA-BE9F-FD42-A9E0-ED4C01CD6280}"/>
              </a:ext>
            </a:extLst>
          </p:cNvPr>
          <p:cNvSpPr/>
          <p:nvPr userDrawn="1"/>
        </p:nvSpPr>
        <p:spPr>
          <a:xfrm>
            <a:off x="472049" y="1120507"/>
            <a:ext cx="55244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wefannau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bellach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ychwanegol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gadarnhau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dilysu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ddolen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 neu,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dyfais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ffisegol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PIN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gynhyrchu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awdurdodi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mewngofnodi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mathau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drafodion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gofyn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ddilysu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dyfeisiau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cyfrinair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basio’r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dilysu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D55D1-27AA-2842-B9A2-7422ADBAC7C8}"/>
              </a:ext>
            </a:extLst>
          </p:cNvPr>
          <p:cNvSpPr txBox="1"/>
          <p:nvPr userDrawn="1"/>
        </p:nvSpPr>
        <p:spPr>
          <a:xfrm>
            <a:off x="7054905" y="436540"/>
            <a:ext cx="966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DDYLECH CHI EI WNEUD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 YW’CH HUNANIAETH YN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 EI DWYN? 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C58E9F-2268-ED4A-9DD9-284CBA77D59E}"/>
              </a:ext>
            </a:extLst>
          </p:cNvPr>
          <p:cNvCxnSpPr>
            <a:cxnSpLocks/>
          </p:cNvCxnSpPr>
          <p:nvPr userDrawn="1"/>
        </p:nvCxnSpPr>
        <p:spPr>
          <a:xfrm>
            <a:off x="7160254" y="1636869"/>
            <a:ext cx="4438711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3B5D2D00-D7EB-1A42-A256-3705FF408A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47732" y="358973"/>
            <a:ext cx="616798" cy="6167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04B886D-65F6-F741-BADF-CFC0D9CB7452}"/>
              </a:ext>
            </a:extLst>
          </p:cNvPr>
          <p:cNvSpPr/>
          <p:nvPr userDrawn="1"/>
        </p:nvSpPr>
        <p:spPr>
          <a:xfrm>
            <a:off x="6447733" y="1806820"/>
            <a:ext cx="53897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GWEITHREDU’N GYFLYM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Cysylltwch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neu’ch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iddynt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amheuon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cyswllt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gefn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/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ddeunydd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cyfathrebu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oddi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wrthynt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cyfriflenni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misol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dioddef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Action Fraud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cynghori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gohebiaeth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feddwl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e.e.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eitem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amheus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142B0C-4C4D-CF4B-A868-3DBC230D482A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30171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A9F350-5FAF-8C44-9974-95AB499CDD4E}"/>
              </a:ext>
            </a:extLst>
          </p:cNvPr>
          <p:cNvSpPr/>
          <p:nvPr userDrawn="1"/>
        </p:nvSpPr>
        <p:spPr>
          <a:xfrm>
            <a:off x="533400" y="414460"/>
            <a:ext cx="542463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awgrymu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anfonwr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hynny’n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wir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peidiwch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hanwybyddu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ag Action Fraud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cyngor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18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copi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Dyna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lleoedd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weld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camddefnyddio’ch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ddioddef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bob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adroddiad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chwiliad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gwmni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adnabod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asiantaeth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gysylltu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holl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cyrraedd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endParaRPr lang="en-GB" dirty="0"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8B2C43-D0E4-AB41-8F27-D7887DED0C03}"/>
              </a:ext>
            </a:extLst>
          </p:cNvPr>
          <p:cNvSpPr/>
          <p:nvPr userDrawn="1"/>
        </p:nvSpPr>
        <p:spPr>
          <a:xfrm>
            <a:off x="6233964" y="414460"/>
            <a:ext cx="52008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effeithio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arnynt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mesurau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ladrad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cyflawni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elusen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annibynnol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Taclo’r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Tacle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ddienw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CF08C3-FAF6-614A-92E9-ACC38393827E}"/>
              </a:ext>
            </a:extLst>
          </p:cNvPr>
          <p:cNvSpPr txBox="1"/>
          <p:nvPr userDrawn="1"/>
        </p:nvSpPr>
        <p:spPr>
          <a:xfrm>
            <a:off x="5148470" y="6289627"/>
            <a:ext cx="7455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AR-LEIN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33740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11112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HELP SYDD AR GAEL OS YW RHYWUN YN DWYN EICH HUNANIAETH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1"/>
            <a:ext cx="1016695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6B3492-D18A-6344-8813-579D44651CAE}"/>
              </a:ext>
            </a:extLst>
          </p:cNvPr>
          <p:cNvSpPr/>
          <p:nvPr userDrawn="1"/>
        </p:nvSpPr>
        <p:spPr>
          <a:xfrm>
            <a:off x="472049" y="1196405"/>
            <a:ext cx="108817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Eich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banc neu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gymdeithas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adeiladu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–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Erbyn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mae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y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rhan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fwyaf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unedau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arbenigol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sy’n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delio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â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dwyn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hunaniaeth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i="0" kern="1200" dirty="0">
              <a:solidFill>
                <a:srgbClr val="00303C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Cyngor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Bopeth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Cymru 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–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Os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ydych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credu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nad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yw’ch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banc,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cymdeithas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adeiladu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undeb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credyd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neu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swyddfa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bost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cyflawni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cyfrifoldebau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chi o ran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dwyn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hunaniaeth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gallwch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gael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gwybodaeth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o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wefan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Cyngor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Bopeth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Cymru neu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fynd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gangen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leol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i="0" kern="1200" dirty="0">
              <a:solidFill>
                <a:srgbClr val="00303C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Cymorth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Ddioddefwyr</a:t>
            </a:r>
            <a:r>
              <a:rPr lang="en-GB" sz="1800" b="1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–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Mae’r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elusen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hon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rhoi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help a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chyngor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bobl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sydd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wedi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dioddef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amrywiaeth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eang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o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wahanol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droseddau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gynnwys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pobl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sydd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wedi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profi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dwyn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hunaniaeth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/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twyll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hunaniaeth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b="0" i="0" kern="1200" dirty="0">
              <a:solidFill>
                <a:srgbClr val="00303C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Os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byddwch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defnyddio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fforwm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Cymorth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Ddioddefwyr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cofiwch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fod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angen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chi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fod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un mor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wyliadwrus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ag y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byddech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petaech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chi’n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defnyddio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unrhyw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fath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arall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o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fforwm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y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rhyngrwyd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. Er bod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trist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i’w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ddweud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,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mae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rhai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twyllwyr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ymweld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â’r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fforymau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hyn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bod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gwybod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y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gallai’r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defnyddwyr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fod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yn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arbennig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o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fregus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neu’n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fwy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tebygol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o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rannu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eu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gwybodaeth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0" i="0" kern="120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bersonol</a:t>
            </a:r>
            <a:r>
              <a:rPr lang="en-GB" sz="1800" b="0" i="0" kern="1200" dirty="0">
                <a:solidFill>
                  <a:srgbClr val="00303C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CDC71A-F193-F14E-9AAD-2DD2760E4C3D}"/>
              </a:ext>
            </a:extLst>
          </p:cNvPr>
          <p:cNvSpPr txBox="1"/>
          <p:nvPr userDrawn="1"/>
        </p:nvSpPr>
        <p:spPr>
          <a:xfrm>
            <a:off x="5287616" y="6289627"/>
            <a:ext cx="731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 SYDD AR GAEL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5808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CEBBE8-CC22-E14A-AEB2-FCAECE3142A5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E1EC477-0627-F74D-9B45-4AA4234A2532}"/>
              </a:ext>
            </a:extLst>
          </p:cNvPr>
          <p:cNvSpPr/>
          <p:nvPr userDrawn="1"/>
        </p:nvSpPr>
        <p:spPr>
          <a:xfrm>
            <a:off x="6753666" y="3681504"/>
            <a:ext cx="5034456" cy="2125671"/>
          </a:xfrm>
          <a:prstGeom prst="roundRect">
            <a:avLst>
              <a:gd name="adj" fmla="val 8943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4879A8-76DD-CE43-B355-52B305FB9A08}"/>
              </a:ext>
            </a:extLst>
          </p:cNvPr>
          <p:cNvSpPr/>
          <p:nvPr userDrawn="1"/>
        </p:nvSpPr>
        <p:spPr>
          <a:xfrm>
            <a:off x="7592597" y="3971766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EF5E06-6FC2-9F44-BCD2-6E128355854E}"/>
              </a:ext>
            </a:extLst>
          </p:cNvPr>
          <p:cNvCxnSpPr>
            <a:cxnSpLocks/>
          </p:cNvCxnSpPr>
          <p:nvPr userDrawn="1"/>
        </p:nvCxnSpPr>
        <p:spPr>
          <a:xfrm>
            <a:off x="7074887" y="4590105"/>
            <a:ext cx="3808461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C4BA9-8D0A-B348-9CF1-2A80BD6BB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1283" y="3865498"/>
            <a:ext cx="664919" cy="6622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02D532F-08EB-2844-BFAE-1D8610DD6E3F}"/>
              </a:ext>
            </a:extLst>
          </p:cNvPr>
          <p:cNvSpPr/>
          <p:nvPr userDrawn="1"/>
        </p:nvSpPr>
        <p:spPr>
          <a:xfrm>
            <a:off x="7001283" y="4734842"/>
            <a:ext cx="4452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100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fathau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wedi’u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rhestru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wefan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Action Fraud.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754C-14B9-8A4D-9E73-2289ED02C640}"/>
              </a:ext>
            </a:extLst>
          </p:cNvPr>
          <p:cNvSpPr txBox="1"/>
          <p:nvPr userDrawn="1"/>
        </p:nvSpPr>
        <p:spPr>
          <a:xfrm>
            <a:off x="5287616" y="6289627"/>
            <a:ext cx="731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 SYDD AR GAEL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367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E5C7B1-FF5D-5043-84A2-E1D314320B82}"/>
              </a:ext>
            </a:extLst>
          </p:cNvPr>
          <p:cNvSpPr/>
          <p:nvPr userDrawn="1"/>
        </p:nvSpPr>
        <p:spPr>
          <a:xfrm>
            <a:off x="1575334" y="412596"/>
            <a:ext cx="56901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llyfr Genesis yn y Beibl yn adrodd stori Jacob ac Esau, ac mae llawer o bobl yn credu mai dyna’r weithred gyntaf a gofnodwyd o ddwyn hunaniaeth. Gwnaeth Jacob esgus mai ei frawd hŷn Esau ydoedd yn y gobaith o dwyllo ei dad, a oedd yn marw, i gredu mai ef oedd y mab hŷn fel y byddai’n etifeddu ystad ei dad ar ôl ei farwolaeth.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B5DFE-0A52-534E-BD7E-734E8145E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6023986" y="-3227625"/>
            <a:ext cx="218375" cy="127628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F0A80A-93F4-B041-952A-AAE4223E04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1512" y="412596"/>
            <a:ext cx="813823" cy="7966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43B5769-3210-4D4D-BC0E-BE3BCD077637}"/>
              </a:ext>
            </a:extLst>
          </p:cNvPr>
          <p:cNvSpPr/>
          <p:nvPr userDrawn="1"/>
        </p:nvSpPr>
        <p:spPr>
          <a:xfrm>
            <a:off x="7456638" y="3810151"/>
            <a:ext cx="41966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ystod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cyfnod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Gorllewin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Gwyllt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America,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19eg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herwyr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(outlaws)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llofruddio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helpu’r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herwyr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cam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flaen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gyfraith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43B986-63E5-4043-B4A9-15270539AE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 flipV="1">
            <a:off x="3729789" y="2767987"/>
            <a:ext cx="617622" cy="102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6B327-49D7-F743-A702-DCAD08CB27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 flipV="1">
            <a:off x="9194666" y="3411121"/>
            <a:ext cx="617622" cy="102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8A9FFC-2E0E-D449-AF98-ACDC53D471C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2181" y="3863635"/>
            <a:ext cx="814493" cy="7966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6E6612-7777-284C-A621-5EC239F1C5F9}"/>
              </a:ext>
            </a:extLst>
          </p:cNvPr>
          <p:cNvSpPr txBox="1"/>
          <p:nvPr userDrawn="1"/>
        </p:nvSpPr>
        <p:spPr>
          <a:xfrm>
            <a:off x="5698156" y="6289627"/>
            <a:ext cx="68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YW TWYLL?</a:t>
            </a:r>
          </a:p>
        </p:txBody>
      </p:sp>
    </p:spTree>
    <p:extLst>
      <p:ext uri="{BB962C8B-B14F-4D97-AF65-F5344CB8AC3E}">
        <p14:creationId xmlns:p14="http://schemas.microsoft.com/office/powerpoint/2010/main" val="2586887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C2B3573-A949-FE47-A01B-BFCB9F37ECDA}"/>
              </a:ext>
            </a:extLst>
          </p:cNvPr>
          <p:cNvSpPr/>
          <p:nvPr userDrawn="1"/>
        </p:nvSpPr>
        <p:spPr>
          <a:xfrm>
            <a:off x="6763292" y="376897"/>
            <a:ext cx="5034456" cy="5397738"/>
          </a:xfrm>
          <a:prstGeom prst="roundRect">
            <a:avLst>
              <a:gd name="adj" fmla="val 8943"/>
            </a:avLst>
          </a:prstGeom>
          <a:solidFill>
            <a:srgbClr val="7D2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D2378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D5E47F-8ED3-A743-938A-CEDC8ED37808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794CA7-EB67-0546-AB18-51CEC106FF86}"/>
              </a:ext>
            </a:extLst>
          </p:cNvPr>
          <p:cNvSpPr/>
          <p:nvPr userDrawn="1"/>
        </p:nvSpPr>
        <p:spPr>
          <a:xfrm>
            <a:off x="7602223" y="667159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TRAFODAETH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D866515-A9B2-9F49-BF70-9AFD5ED97D6B}"/>
              </a:ext>
            </a:extLst>
          </p:cNvPr>
          <p:cNvCxnSpPr>
            <a:cxnSpLocks/>
          </p:cNvCxnSpPr>
          <p:nvPr userDrawn="1"/>
        </p:nvCxnSpPr>
        <p:spPr>
          <a:xfrm>
            <a:off x="7084513" y="1285498"/>
            <a:ext cx="2924191" cy="0"/>
          </a:xfrm>
          <a:prstGeom prst="line">
            <a:avLst/>
          </a:prstGeom>
          <a:ln>
            <a:solidFill>
              <a:srgbClr val="213F8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DEDE7F-8C64-5146-9406-4A137D78B34E}"/>
              </a:ext>
            </a:extLst>
          </p:cNvPr>
          <p:cNvSpPr/>
          <p:nvPr userDrawn="1"/>
        </p:nvSpPr>
        <p:spPr>
          <a:xfrm>
            <a:off x="7010909" y="1430235"/>
            <a:ext cx="454903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hunaniaeth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un math o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ond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mae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llawer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rai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eraill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hefyd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Dyma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enghreifftiau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rhoddion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elusen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gwyliau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loteri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ffôn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symudol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thwyll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rhamant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manylion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gael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wefan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Action Fraud.</a:t>
            </a:r>
          </a:p>
          <a:p>
            <a:endParaRPr lang="en-GB" sz="1800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Trafodwch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gyda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phartner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neu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mewn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grŵp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bach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os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oes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unrhyw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rai a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allai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effeithio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arnoch</a:t>
            </a:r>
            <a:r>
              <a:rPr lang="en-GB" sz="1800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D73D06-998B-334F-B42F-241E1DD80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31252" y="606148"/>
            <a:ext cx="640344" cy="640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7F7B995-4593-F742-B6CB-578FF90FFEAD}"/>
              </a:ext>
            </a:extLst>
          </p:cNvPr>
          <p:cNvSpPr txBox="1"/>
          <p:nvPr userDrawn="1"/>
        </p:nvSpPr>
        <p:spPr>
          <a:xfrm>
            <a:off x="5287616" y="6289627"/>
            <a:ext cx="731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 SYDD AR GAEL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849A80-0202-2E49-B28E-4B73471683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966" r="18805"/>
          <a:stretch/>
        </p:blipFill>
        <p:spPr>
          <a:xfrm>
            <a:off x="-29643" y="0"/>
            <a:ext cx="6380908" cy="621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167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5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62870E-910B-164B-ABF2-7FF1D7BFBAF1}"/>
              </a:ext>
            </a:extLst>
          </p:cNvPr>
          <p:cNvSpPr txBox="1"/>
          <p:nvPr userDrawn="1"/>
        </p:nvSpPr>
        <p:spPr>
          <a:xfrm>
            <a:off x="1088163" y="452532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D50EC7-9FB4-B744-8995-3CC391565007}"/>
              </a:ext>
            </a:extLst>
          </p:cNvPr>
          <p:cNvCxnSpPr>
            <a:cxnSpLocks/>
          </p:cNvCxnSpPr>
          <p:nvPr userDrawn="1"/>
        </p:nvCxnSpPr>
        <p:spPr>
          <a:xfrm>
            <a:off x="1182490" y="874652"/>
            <a:ext cx="3081397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4E413-3CC4-4C4C-90CF-08EF41DBFF12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A748C1-62A2-3B4A-86BA-38CE2F4217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517" y="394306"/>
            <a:ext cx="578115" cy="5781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C5501A4-BA01-CF4B-986B-031A4DD0E8D1}"/>
              </a:ext>
            </a:extLst>
          </p:cNvPr>
          <p:cNvSpPr/>
          <p:nvPr userDrawn="1"/>
        </p:nvSpPr>
        <p:spPr>
          <a:xfrm>
            <a:off x="533399" y="1148114"/>
            <a:ext cx="109014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Surfed Arts </a:t>
            </a:r>
          </a:p>
          <a:p>
            <a:endParaRPr lang="en-GB" b="1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2017,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Action Fraud,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weithio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Heddlu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Dinas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Llundain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partneriaeth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Get Safe Online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Chymdeithas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Asiantau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(STAR),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sefydlu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ddangos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 mor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“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gweithio</a:t>
            </a:r>
            <a:endParaRPr lang="en-GB" b="1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b="1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Facebook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“Surfed Arts”,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Gwnaed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darparwr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eilaidd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efelychu’r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cynnig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Facebook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targedu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ardaloedd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bandiau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artistiaid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fin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chwarae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cyngherddau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tocyn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b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ffans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Adele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Llundain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Ed Sheeran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Manceinion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Iron Maiden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Birmingham, Coldplay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Nghaerdydd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Bruno Mars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Leeds.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8E8153-5405-5941-891D-0F6B3450AE69}"/>
              </a:ext>
            </a:extLst>
          </p:cNvPr>
          <p:cNvSpPr txBox="1"/>
          <p:nvPr userDrawn="1"/>
        </p:nvSpPr>
        <p:spPr>
          <a:xfrm>
            <a:off x="5287616" y="6289627"/>
            <a:ext cx="731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 SYDD AR GAEL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69853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6D52D-D96F-A746-8303-AD7DE1DF9798}"/>
              </a:ext>
            </a:extLst>
          </p:cNvPr>
          <p:cNvSpPr/>
          <p:nvPr userDrawn="1"/>
        </p:nvSpPr>
        <p:spPr>
          <a:xfrm>
            <a:off x="0" y="-8211"/>
            <a:ext cx="12192000" cy="6219825"/>
          </a:xfrm>
          <a:prstGeom prst="rect">
            <a:avLst/>
          </a:prstGeom>
          <a:solidFill>
            <a:srgbClr val="85D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4E413-3CC4-4C4C-90CF-08EF41DBFF12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6BC12E-56EC-2B4E-A10F-0D2A8758BE20}"/>
              </a:ext>
            </a:extLst>
          </p:cNvPr>
          <p:cNvSpPr/>
          <p:nvPr userDrawn="1"/>
        </p:nvSpPr>
        <p:spPr>
          <a:xfrm>
            <a:off x="449178" y="379183"/>
            <a:ext cx="732322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Cafodd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pobl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gliciodd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hysbyseb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tywys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wefan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Surfed Arts,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lle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dywedwyd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wrthynt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syth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oeddent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gallu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prynu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ac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rhoddwyd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cyngor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iddynt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sut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i’w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diogelu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hunain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dioddef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go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iawn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dyfodol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b="1" i="0" kern="1200" dirty="0">
              <a:solidFill>
                <a:schemeClr val="tx1"/>
              </a:solidFill>
              <a:effectLst/>
              <a:latin typeface="Futura" panose="020B0602020204020303" pitchFamily="34" charset="-79"/>
              <a:ea typeface="+mn-ea"/>
              <a:cs typeface="Futura" panose="020B0602020204020303" pitchFamily="34" charset="-79"/>
            </a:endParaRPr>
          </a:p>
          <a:p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Faint o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bobl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a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geisiodd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brynu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tocynnau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Ceisiodd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1,500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brynu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o’r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wefan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gwerthu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ffug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sefydlwyd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godi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ymwybyddiaeth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Pam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sefydlu’r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wefan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?</a:t>
            </a:r>
          </a:p>
          <a:p>
            <a:endParaRPr lang="en-GB" sz="1800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Roedd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21,000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</a:t>
            </a:r>
            <a:b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am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ddioddef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twyll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3</a:t>
            </a:r>
            <a:b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blaenorol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Adroddwyd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bod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mwy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£17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miliwn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cael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golli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dwyllwyr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tocynnau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ystod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3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blynedd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blaenorol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Mae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dioddefwyr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fwyaf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tebygol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o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fod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ddynion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hugeiniau</a:t>
            </a:r>
            <a:r>
              <a:rPr lang="en-GB" sz="1800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r>
              <a:rPr lang="en-GB" sz="1800" i="1" kern="1200" dirty="0" err="1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Ffynhonnell</a:t>
            </a:r>
            <a:r>
              <a:rPr lang="en-GB" sz="1800" i="1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i="1" kern="1200" dirty="0">
                <a:solidFill>
                  <a:schemeClr val="tx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  <a:hlinkClick r:id="rId2"/>
              </a:rPr>
              <a:t>www.actionfraud.police.uk</a:t>
            </a:r>
            <a:endParaRPr lang="en-GB" sz="1800" i="1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kern="1200" dirty="0">
              <a:solidFill>
                <a:schemeClr val="tx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Sut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gallwch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chi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osgoi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dioddef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twyll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 </a:t>
            </a:r>
            <a:r>
              <a:rPr lang="en-GB" sz="1800" b="1" i="0" kern="1200" dirty="0" err="1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tocynnau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Futura" panose="020B0602020204020303" pitchFamily="34" charset="-79"/>
                <a:ea typeface="+mn-ea"/>
                <a:cs typeface="Futura" panose="020B0602020204020303" pitchFamily="34" charset="-79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D3C6BB-34EC-5342-9343-1FD25A99E1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767" r="38142"/>
          <a:stretch/>
        </p:blipFill>
        <p:spPr>
          <a:xfrm>
            <a:off x="7881730" y="-8211"/>
            <a:ext cx="4310270" cy="6234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F615D4-3DB7-3549-9BA5-50621A757AFD}"/>
              </a:ext>
            </a:extLst>
          </p:cNvPr>
          <p:cNvSpPr txBox="1"/>
          <p:nvPr userDrawn="1"/>
        </p:nvSpPr>
        <p:spPr>
          <a:xfrm>
            <a:off x="5287616" y="6289627"/>
            <a:ext cx="73164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 SYDD AR GAEL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7010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9E012A-3141-FF47-9F63-8DB083681596}"/>
              </a:ext>
            </a:extLst>
          </p:cNvPr>
          <p:cNvSpPr txBox="1"/>
          <p:nvPr userDrawn="1"/>
        </p:nvSpPr>
        <p:spPr>
          <a:xfrm>
            <a:off x="1079222" y="436540"/>
            <a:ext cx="9663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MULOD ARIAN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F2B3CB7-B376-CD47-990A-1E054FECCC03}"/>
              </a:ext>
            </a:extLst>
          </p:cNvPr>
          <p:cNvCxnSpPr>
            <a:cxnSpLocks/>
          </p:cNvCxnSpPr>
          <p:nvPr userDrawn="1"/>
        </p:nvCxnSpPr>
        <p:spPr>
          <a:xfrm>
            <a:off x="1186841" y="883411"/>
            <a:ext cx="2239753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CFEE58F2-6312-364E-B079-78C7E517D3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2049" y="358973"/>
            <a:ext cx="616798" cy="6167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1DE903-AC48-3E48-B6C2-7DFB1A45918E}"/>
              </a:ext>
            </a:extLst>
          </p:cNvPr>
          <p:cNvSpPr/>
          <p:nvPr userDrawn="1"/>
        </p:nvSpPr>
        <p:spPr>
          <a:xfrm>
            <a:off x="472048" y="1053338"/>
            <a:ext cx="10991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Mul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gafwyd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anghyfreithlon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ran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cysylltu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swyddi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gyfryngau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15DCB-CE29-8E43-94D6-FA2468473426}"/>
              </a:ext>
            </a:extLst>
          </p:cNvPr>
          <p:cNvSpPr/>
          <p:nvPr userDrawn="1"/>
        </p:nvSpPr>
        <p:spPr>
          <a:xfrm>
            <a:off x="472048" y="2004271"/>
            <a:ext cx="57169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7D2378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Sut </a:t>
            </a:r>
            <a:r>
              <a:rPr lang="en-GB" dirty="0" err="1">
                <a:solidFill>
                  <a:srgbClr val="7D2378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7D2378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7D2378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gweithio</a:t>
            </a:r>
            <a:r>
              <a:rPr lang="en-GB" dirty="0">
                <a:solidFill>
                  <a:srgbClr val="7D2378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derbyn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cyflogwr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).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amlach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pheidio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sylweddoli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fin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anghyfreithlon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ymddiried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clirio’ch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drosglwyddo’r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faint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gadw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563C70-0295-C740-8413-4F7C5FB55C8E}"/>
              </a:ext>
            </a:extLst>
          </p:cNvPr>
          <p:cNvSpPr/>
          <p:nvPr userDrawn="1"/>
        </p:nvSpPr>
        <p:spPr>
          <a:xfrm>
            <a:off x="6329804" y="1989313"/>
            <a:ext cx="57169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troseddwyr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fanylion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parhau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annog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 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Erbyn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ymwybodol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sgam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/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ceisio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cytundeb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fwy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thebyg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oherwydd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bygwth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fanciau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systemau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waith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adnabod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amheus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dal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trosglwyddo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anghyfreithlon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debygol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anodd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a/neu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fenthyciadau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dyfodol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Waethaf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allech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dedfryd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14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blynedd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garchar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0826C-99CA-2A4B-B770-558DBD156AB0}"/>
              </a:ext>
            </a:extLst>
          </p:cNvPr>
          <p:cNvSpPr txBox="1"/>
          <p:nvPr userDrawn="1"/>
        </p:nvSpPr>
        <p:spPr>
          <a:xfrm>
            <a:off x="5993296" y="6289627"/>
            <a:ext cx="6610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MULOD ARIAN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230847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BCEBBE8-CC22-E14A-AEB2-FCAECE3142A5}"/>
              </a:ext>
            </a:extLst>
          </p:cNvPr>
          <p:cNvSpPr/>
          <p:nvPr userDrawn="1"/>
        </p:nvSpPr>
        <p:spPr>
          <a:xfrm>
            <a:off x="0" y="4798"/>
            <a:ext cx="12192000" cy="6520070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1AD246-B1AD-024D-BD37-F7710E0B462F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E1EC477-0627-F74D-9B45-4AA4234A2532}"/>
              </a:ext>
            </a:extLst>
          </p:cNvPr>
          <p:cNvSpPr/>
          <p:nvPr userDrawn="1"/>
        </p:nvSpPr>
        <p:spPr>
          <a:xfrm>
            <a:off x="545671" y="4093795"/>
            <a:ext cx="11197149" cy="1784687"/>
          </a:xfrm>
          <a:prstGeom prst="roundRect">
            <a:avLst>
              <a:gd name="adj" fmla="val 16305"/>
            </a:avLst>
          </a:prstGeom>
          <a:solidFill>
            <a:srgbClr val="0049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4879A8-76DD-CE43-B355-52B305FB9A08}"/>
              </a:ext>
            </a:extLst>
          </p:cNvPr>
          <p:cNvSpPr/>
          <p:nvPr userDrawn="1"/>
        </p:nvSpPr>
        <p:spPr>
          <a:xfrm>
            <a:off x="1384603" y="4307057"/>
            <a:ext cx="40307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 WYDDOCH CHI?</a:t>
            </a:r>
          </a:p>
          <a:p>
            <a:endParaRPr lang="en-GB" sz="2800" dirty="0">
              <a:solidFill>
                <a:schemeClr val="bg1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EF5E06-6FC2-9F44-BCD2-6E128355854E}"/>
              </a:ext>
            </a:extLst>
          </p:cNvPr>
          <p:cNvCxnSpPr>
            <a:cxnSpLocks/>
          </p:cNvCxnSpPr>
          <p:nvPr userDrawn="1"/>
        </p:nvCxnSpPr>
        <p:spPr>
          <a:xfrm flipV="1">
            <a:off x="866893" y="4925397"/>
            <a:ext cx="3844255" cy="1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466C4BA9-8D0A-B348-9CF1-2A80BD6BB2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3289" y="4200789"/>
            <a:ext cx="664919" cy="6622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02D532F-08EB-2844-BFAE-1D8610DD6E3F}"/>
              </a:ext>
            </a:extLst>
          </p:cNvPr>
          <p:cNvSpPr/>
          <p:nvPr userDrawn="1"/>
        </p:nvSpPr>
        <p:spPr>
          <a:xfrm>
            <a:off x="793289" y="4982880"/>
            <a:ext cx="10853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Cafodd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ychydig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dros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7,500 o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bobl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ifanc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iau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na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21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oed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Deyrnas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Unedig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eu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dal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gweithredu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mulod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arian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2019.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Ffynhonnell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: </a:t>
            </a:r>
            <a:r>
              <a:rPr lang="en-GB" sz="1800" b="1" kern="1200" dirty="0" err="1">
                <a:solidFill>
                  <a:schemeClr val="bg1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Cifas</a:t>
            </a:r>
            <a:endParaRPr lang="en-GB" sz="1800" b="1" kern="1200" dirty="0">
              <a:solidFill>
                <a:schemeClr val="bg1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7A85AE-BBAC-7949-9964-80C5727FBDCB}"/>
              </a:ext>
            </a:extLst>
          </p:cNvPr>
          <p:cNvSpPr txBox="1"/>
          <p:nvPr userDrawn="1"/>
        </p:nvSpPr>
        <p:spPr>
          <a:xfrm>
            <a:off x="5993296" y="6289627"/>
            <a:ext cx="66107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MULOD ARIAN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1941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1D0DD-D9DD-F340-BE6B-BDC6BB7E0B61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rgbClr val="ED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EDB67-A5BE-E748-9829-9502A49162D8}"/>
              </a:ext>
            </a:extLst>
          </p:cNvPr>
          <p:cNvSpPr txBox="1"/>
          <p:nvPr userDrawn="1"/>
        </p:nvSpPr>
        <p:spPr>
          <a:xfrm>
            <a:off x="1105871" y="326108"/>
            <a:ext cx="10247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213F8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YDYCH CHI </a:t>
            </a:r>
            <a:r>
              <a:rPr lang="en-US" sz="4000" b="1" i="0" dirty="0">
                <a:solidFill>
                  <a:srgbClr val="7D2378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i="0" dirty="0">
              <a:solidFill>
                <a:srgbClr val="7D2378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2A3A5C-366B-B546-88F6-24D0023FB465}"/>
              </a:ext>
            </a:extLst>
          </p:cNvPr>
          <p:cNvCxnSpPr>
            <a:cxnSpLocks/>
          </p:cNvCxnSpPr>
          <p:nvPr userDrawn="1"/>
        </p:nvCxnSpPr>
        <p:spPr>
          <a:xfrm>
            <a:off x="1210137" y="977443"/>
            <a:ext cx="8520272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85BE5-CFF6-8E4F-9E8C-CF199E4E57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036" y="303567"/>
            <a:ext cx="752968" cy="7529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8BC6D0F-D87A-B34D-96CA-64F448EDA408}"/>
              </a:ext>
            </a:extLst>
          </p:cNvPr>
          <p:cNvSpPr/>
          <p:nvPr userDrawn="1"/>
        </p:nvSpPr>
        <p:spPr>
          <a:xfrm>
            <a:off x="405035" y="1134548"/>
            <a:ext cx="112896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gawsoch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bennod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hon,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cwblhewch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gweithgaredd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astudiaeth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34459F-9AB3-F347-A505-3B73332845B0}"/>
              </a:ext>
            </a:extLst>
          </p:cNvPr>
          <p:cNvSpPr txBox="1"/>
          <p:nvPr userDrawn="1"/>
        </p:nvSpPr>
        <p:spPr>
          <a:xfrm>
            <a:off x="3240157" y="6289627"/>
            <a:ext cx="9363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 YDYCH CHI 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198848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1D0DD-D9DD-F340-BE6B-BDC6BB7E0B61}"/>
              </a:ext>
            </a:extLst>
          </p:cNvPr>
          <p:cNvSpPr/>
          <p:nvPr userDrawn="1"/>
        </p:nvSpPr>
        <p:spPr>
          <a:xfrm>
            <a:off x="0" y="0"/>
            <a:ext cx="12192000" cy="6356350"/>
          </a:xfrm>
          <a:prstGeom prst="rect">
            <a:avLst/>
          </a:prstGeom>
          <a:solidFill>
            <a:srgbClr val="EDD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DAAD13-94DB-5349-84ED-07602289BE04}"/>
              </a:ext>
            </a:extLst>
          </p:cNvPr>
          <p:cNvSpPr txBox="1"/>
          <p:nvPr userDrawn="1"/>
        </p:nvSpPr>
        <p:spPr>
          <a:xfrm>
            <a:off x="1035944" y="470225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ASTUDIAETH ACHOS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584AAC-D222-CB4F-A443-C6B994050F23}"/>
              </a:ext>
            </a:extLst>
          </p:cNvPr>
          <p:cNvCxnSpPr>
            <a:cxnSpLocks/>
          </p:cNvCxnSpPr>
          <p:nvPr userDrawn="1"/>
        </p:nvCxnSpPr>
        <p:spPr>
          <a:xfrm>
            <a:off x="1130271" y="892345"/>
            <a:ext cx="3064042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79EEC6CD-4153-2646-ABF3-112466CF0D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7298" y="411999"/>
            <a:ext cx="578115" cy="57811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190822-CA8B-ED4D-A119-D2DB9BB6D0D1}"/>
              </a:ext>
            </a:extLst>
          </p:cNvPr>
          <p:cNvSpPr/>
          <p:nvPr userDrawn="1"/>
        </p:nvSpPr>
        <p:spPr>
          <a:xfrm>
            <a:off x="4375810" y="560455"/>
            <a:ext cx="472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Noa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destun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ganlynol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401F2A-E0D1-7B49-B473-8A9B93BD7F0B}"/>
              </a:ext>
            </a:extLst>
          </p:cNvPr>
          <p:cNvSpPr/>
          <p:nvPr userDrawn="1"/>
        </p:nvSpPr>
        <p:spPr>
          <a:xfrm>
            <a:off x="487297" y="1037081"/>
            <a:ext cx="84181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panig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Noa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clicio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ddolen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roddwyd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cwsmer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PIN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eiliadau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arall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…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ailedrych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negeseuon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meddwl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tybed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ap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bancio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arswydo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weld bod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gynilion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Pa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ailedrych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destun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Noa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bryderon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Nodwch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pheth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destun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go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3. Sut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Noa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erbyn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b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4.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Rhestrwch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bum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dylai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Noa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nawr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0D85E-57A7-2E40-8EEC-CC62FCC78129}"/>
              </a:ext>
            </a:extLst>
          </p:cNvPr>
          <p:cNvSpPr txBox="1"/>
          <p:nvPr userDrawn="1"/>
        </p:nvSpPr>
        <p:spPr>
          <a:xfrm>
            <a:off x="3240157" y="6289627"/>
            <a:ext cx="9363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 YDYCH CHI WEDI’I DDYSGU?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17297-7008-EB4F-AA23-3C0AA77449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50000" r="55150"/>
          <a:stretch/>
        </p:blipFill>
        <p:spPr>
          <a:xfrm>
            <a:off x="8158623" y="-604197"/>
            <a:ext cx="4535857" cy="6824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4BE67-743C-324D-A893-F4748D315D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86268" y="1991148"/>
            <a:ext cx="5651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385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25A241-9D05-7F45-9585-6026FEA1780E}"/>
              </a:ext>
            </a:extLst>
          </p:cNvPr>
          <p:cNvSpPr txBox="1"/>
          <p:nvPr userDrawn="1"/>
        </p:nvSpPr>
        <p:spPr>
          <a:xfrm>
            <a:off x="449548" y="336302"/>
            <a:ext cx="7666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EB8B2D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DATBLYGU’CH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7EC9395-8AD4-1C42-AE11-D5644DC8B717}"/>
              </a:ext>
            </a:extLst>
          </p:cNvPr>
          <p:cNvCxnSpPr>
            <a:cxnSpLocks/>
          </p:cNvCxnSpPr>
          <p:nvPr userDrawn="1"/>
        </p:nvCxnSpPr>
        <p:spPr>
          <a:xfrm>
            <a:off x="563753" y="1257252"/>
            <a:ext cx="3978430" cy="0"/>
          </a:xfrm>
          <a:prstGeom prst="line">
            <a:avLst/>
          </a:prstGeom>
          <a:ln>
            <a:solidFill>
              <a:srgbClr val="EB8B2D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EB36636-D736-CE45-BD11-667A1301C77B}"/>
              </a:ext>
            </a:extLst>
          </p:cNvPr>
          <p:cNvSpPr txBox="1"/>
          <p:nvPr userDrawn="1"/>
        </p:nvSpPr>
        <p:spPr>
          <a:xfrm>
            <a:off x="449548" y="1479117"/>
            <a:ext cx="46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DATA PERSONOL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BAFF485-3243-A041-8CFF-16A41EB77FD9}"/>
              </a:ext>
            </a:extLst>
          </p:cNvPr>
          <p:cNvSpPr/>
          <p:nvPr userDrawn="1"/>
        </p:nvSpPr>
        <p:spPr>
          <a:xfrm>
            <a:off x="449548" y="728448"/>
            <a:ext cx="32031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0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0B3697-AD5E-E44F-BE37-2D72A3887B93}"/>
              </a:ext>
            </a:extLst>
          </p:cNvPr>
          <p:cNvSpPr/>
          <p:nvPr userDrawn="1"/>
        </p:nvSpPr>
        <p:spPr>
          <a:xfrm>
            <a:off x="449548" y="1995664"/>
            <a:ext cx="376298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 2017, gofynnodd Ofcom i 1,800 o oedolion ba mor hyderus oeddent ynglŷn â gwybod sut i reoli mynediad at eu data personol ar-lein. Trwy ofyn hyn, roedd Ofcom yn golygu p’un a oedd yr oedolion hyn yn gwybod sut i atal cwmnïau rhag cael mynediad at eu manylion personol, er enghraifft, eu dyddiad geni, cyfeiriad, rhif ffôn, ac ati. Mae’r siart isod yn dangos yr atebion a roddwyd fel canrannau.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8EEA72-30B0-E34B-88DC-E7C3FE44EA3B}"/>
              </a:ext>
            </a:extLst>
          </p:cNvPr>
          <p:cNvSpPr/>
          <p:nvPr userDrawn="1"/>
        </p:nvSpPr>
        <p:spPr>
          <a:xfrm>
            <a:off x="8363556" y="5484528"/>
            <a:ext cx="3483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Ffynhonnell</a:t>
            </a:r>
            <a:r>
              <a:rPr lang="en-GB" i="1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i="1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www.ofcom.org.uk</a:t>
            </a:r>
            <a:endParaRPr lang="en-GB" i="1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0C5B15-CB88-574F-AF37-36C37C4EC3D4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CAF2F0-C562-614D-B2A3-7B41D29FA7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60718" y="1449596"/>
            <a:ext cx="7483100" cy="45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948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795A8D-0FCD-6042-9379-78CE110FFF5B}"/>
              </a:ext>
            </a:extLst>
          </p:cNvPr>
          <p:cNvSpPr/>
          <p:nvPr userDrawn="1"/>
        </p:nvSpPr>
        <p:spPr>
          <a:xfrm>
            <a:off x="429928" y="341311"/>
            <a:ext cx="11033759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Pa ganran o ddefnyddwyr y rhyngrwyd oedd yn hyderus iawn neu’n eithaf hyderus ynglŷn â rheoli  </a:t>
            </a:r>
          </a:p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eu data ar-lein?</a:t>
            </a:r>
          </a:p>
          <a:p>
            <a:endParaRPr lang="cy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a) Pa grwpiau oedran oedd yn fwy hyderus na hyn?</a:t>
            </a:r>
          </a:p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b) Beth yw’r rheswm dros hyn, yn eich barn chi?</a:t>
            </a:r>
          </a:p>
          <a:p>
            <a:endParaRPr lang="cy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a) Pa grŵp oedran oedd yn lleiaf hyderus ynglŷn â rheoli eu data ar-lein?</a:t>
            </a:r>
          </a:p>
          <a:p>
            <a:r>
              <a:rPr lang="cy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b) Ai dyma’r ymateb y byddech wedi’i ddisgwyl? Esboniwch eich ateb.</a:t>
            </a:r>
          </a:p>
          <a:p>
            <a:endParaRPr lang="en-GB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4. Mae Ofcom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wedi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rhoi’r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data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crai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chi,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dangos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nifer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wirioneddol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dynion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menywod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ymatebodd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cwestiwn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Cyfrifwch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rhain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fel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canrannau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a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lluniwch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ddwy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siart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gylch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</a:t>
            </a: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  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gynrychioli’r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wybodaeth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hon.</a:t>
            </a:r>
          </a:p>
          <a:p>
            <a:b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</a:br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endParaRPr lang="en-GB" sz="1800" b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  <a:p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5.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olaf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,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ysgrifennwch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baragraff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sy’n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crynhoi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canlyniadau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allweddol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 y data </a:t>
            </a:r>
            <a:r>
              <a:rPr lang="en-GB" sz="1800" b="0" kern="120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hwn</a:t>
            </a:r>
            <a:r>
              <a:rPr lang="en-GB" sz="1800" b="0" kern="120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ea typeface="+mn-ea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A7ECA7-FB1B-2F41-98A9-24B3CE5ACCA8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12C077-1258-4240-BE82-96A9ACD5E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88534" y="3836356"/>
            <a:ext cx="6954078" cy="14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06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36636-D736-CE45-BD11-667A1301C77B}"/>
              </a:ext>
            </a:extLst>
          </p:cNvPr>
          <p:cNvSpPr txBox="1"/>
          <p:nvPr userDrawn="1"/>
        </p:nvSpPr>
        <p:spPr>
          <a:xfrm>
            <a:off x="430298" y="421585"/>
            <a:ext cx="4601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GWIRIADAU A </a:t>
            </a:r>
          </a:p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WNAED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45B868-38CF-E34D-9D7D-DB57F58A3CF4}"/>
              </a:ext>
            </a:extLst>
          </p:cNvPr>
          <p:cNvSpPr/>
          <p:nvPr userDrawn="1"/>
        </p:nvSpPr>
        <p:spPr>
          <a:xfrm>
            <a:off x="430298" y="1308019"/>
            <a:ext cx="292891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ffeithlun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dangos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wirio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Ffynhonnell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www.ofcom.org.uk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1.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parau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ysgrifennwch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grynodeb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esbonio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pwyntiau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allweddol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data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 </a:t>
            </a:r>
          </a:p>
          <a:p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y data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synnu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F5D39A-C243-D541-B648-A7E52544B4AA}"/>
              </a:ext>
            </a:extLst>
          </p:cNvPr>
          <p:cNvSpPr/>
          <p:nvPr userDrawn="1"/>
        </p:nvSpPr>
        <p:spPr>
          <a:xfrm>
            <a:off x="4234070" y="383085"/>
            <a:ext cx="7508752" cy="5449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B86333-1D9D-8247-9EFA-A2C5EE246EF6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27EC3B-6F84-AB45-92C1-87DD69B89B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07708" y="570012"/>
            <a:ext cx="6846092" cy="5171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17FF842-25A4-4145-A931-81FC77157C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813" y="412596"/>
            <a:ext cx="814394" cy="7966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B5DFE-0A52-534E-BD7E-734E8145E5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6023986" y="-3227625"/>
            <a:ext cx="218375" cy="12762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3B986-63E5-4043-B4A9-15270539AE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 flipV="1">
            <a:off x="3931921" y="2770886"/>
            <a:ext cx="617622" cy="1029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76B327-49D7-F743-A702-DCAD08CB279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 flipV="1">
            <a:off x="8010760" y="3411121"/>
            <a:ext cx="617622" cy="102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49E66CF-7EA8-994C-BFE2-E30AC39B6435}"/>
              </a:ext>
            </a:extLst>
          </p:cNvPr>
          <p:cNvSpPr/>
          <p:nvPr userDrawn="1"/>
        </p:nvSpPr>
        <p:spPr>
          <a:xfrm>
            <a:off x="1623462" y="337482"/>
            <a:ext cx="65299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1925,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Victor Lustig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esgus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dirprwy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gyfarwyddwr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cyffredinol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Weinyddiaeth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Post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Thelegraffau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Mharis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Fe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gyfarfu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grŵp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ddelwyr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sgrap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chynigiodd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gyfle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iddynt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Tŵr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Eiffel.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Llyncodd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delwyr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sgrap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dihangodd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Lustig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â’i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Daliwyd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pen draw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chafodd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ddedfryd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20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Alcatraz (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carchar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drwg-enwog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America).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8744A7-6C18-4B49-8EBA-F764421087ED}"/>
              </a:ext>
            </a:extLst>
          </p:cNvPr>
          <p:cNvSpPr/>
          <p:nvPr userDrawn="1"/>
        </p:nvSpPr>
        <p:spPr>
          <a:xfrm>
            <a:off x="5135146" y="3852613"/>
            <a:ext cx="69607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1960au,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cymerodd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Frank Abagnale Jr.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nifer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gynnwys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peilot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awyren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meddyg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gyrraedd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ben-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blwydd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19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$2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filiwn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21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cafodd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ddedfryd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12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mlynedd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carchar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ffederal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sawl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achos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ffugio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Trowyd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stori’n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ffilm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2002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enw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Catch Me If You Can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Leonardo DiCaprio a Tom Hanks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chwarae’r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prif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rannau</a:t>
            </a:r>
            <a:r>
              <a:rPr lang="en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7DBE5A-2CF6-B046-B5DA-DBE79ABEE75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65844" y="3863805"/>
            <a:ext cx="793317" cy="77876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78BEF7-5168-5044-9BFC-A80D9847BA9E}"/>
              </a:ext>
            </a:extLst>
          </p:cNvPr>
          <p:cNvSpPr txBox="1"/>
          <p:nvPr userDrawn="1"/>
        </p:nvSpPr>
        <p:spPr>
          <a:xfrm>
            <a:off x="5698156" y="6289627"/>
            <a:ext cx="68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YW TWYLL?</a:t>
            </a:r>
          </a:p>
        </p:txBody>
      </p:sp>
    </p:spTree>
    <p:extLst>
      <p:ext uri="{BB962C8B-B14F-4D97-AF65-F5344CB8AC3E}">
        <p14:creationId xmlns:p14="http://schemas.microsoft.com/office/powerpoint/2010/main" val="29878319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B36636-D736-CE45-BD11-667A1301C77B}"/>
              </a:ext>
            </a:extLst>
          </p:cNvPr>
          <p:cNvSpPr txBox="1"/>
          <p:nvPr userDrawn="1"/>
        </p:nvSpPr>
        <p:spPr>
          <a:xfrm>
            <a:off x="430297" y="421585"/>
            <a:ext cx="861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 RHEOLIAD CYFFREDINOL AR DDIOGELU DATA (GDPR)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283C8D-9909-0D49-9779-45EE3801F9EF}"/>
              </a:ext>
            </a:extLst>
          </p:cNvPr>
          <p:cNvSpPr/>
          <p:nvPr userDrawn="1"/>
        </p:nvSpPr>
        <p:spPr>
          <a:xfrm>
            <a:off x="430296" y="1014512"/>
            <a:ext cx="114280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Daeth y Rheoliad Cyffredinol ar Ddiogelu Data (GDPR) i rym ym mis Mai 2018 ac mae’n cael ei ddefnyddio i ddiogelu data defnyddwyr a sicrhau bod data’n cael ei storio’n ddiogel, gan wneud i fusnesau feddwl am y data maen nhw’n ei gasglu, pam mae arnyn nhw ei angen a sut maen nhw’n ei ddefnyddio.</a:t>
            </a:r>
          </a:p>
          <a:p>
            <a:endParaRPr lang="cy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Mae’n rhaid i bob sefydliad yn y Deyrnas Unedig, yn ogystal â chwmnïau yn yr Undeb Ewropeaidd neu’n fyd-eang sy’n dal data am gwsmeriaid o’r Deyrnas Unedig, ddilyn y rheoliadau hyn. Dyma bwyntiau allweddol y GDPR:</a:t>
            </a:r>
          </a:p>
          <a:p>
            <a:endParaRPr lang="cy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Mae’n rhaid i bob cwsmer roi ei ganiatâd i ddefnyddio ei ddata personol.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Mae gan bob cwsmer yr hawl i gael cadarnhad ynglŷn â ph’un a yw ei ddata personol yn cael ei  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ddefnyddio a sut.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Mae gan bob cwsmer yr hawl i ofyn i sefydliadau ddileu ei ddata personol a’i atal rhag cael ei  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ddosbarthu.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• Mae gan bob cwsmer yr hawl i gael adroddiad electronig rhad ac am ddim am y data sy’n cael ei gadw  </a:t>
            </a:r>
          </a:p>
          <a:p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gan fusnes.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52F550-C779-1641-9186-47B66BE30BEF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1169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EB883-2255-664C-9EFA-0E3220959B70}"/>
              </a:ext>
            </a:extLst>
          </p:cNvPr>
          <p:cNvSpPr/>
          <p:nvPr userDrawn="1"/>
        </p:nvSpPr>
        <p:spPr>
          <a:xfrm>
            <a:off x="533400" y="453468"/>
            <a:ext cx="11125200" cy="5312887"/>
          </a:xfrm>
          <a:prstGeom prst="rect">
            <a:avLst/>
          </a:prstGeom>
          <a:solidFill>
            <a:srgbClr val="FDD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F57769-26D9-9A46-AAB8-47BA6C136330}"/>
              </a:ext>
            </a:extLst>
          </p:cNvPr>
          <p:cNvSpPr/>
          <p:nvPr userDrawn="1"/>
        </p:nvSpPr>
        <p:spPr>
          <a:xfrm>
            <a:off x="772827" y="629630"/>
            <a:ext cx="728351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Gwnewch ychydig o waith ymchwil ynglŷn â’r GDPR a phrofwch eich gwybodaeth isod:</a:t>
            </a:r>
          </a:p>
          <a:p>
            <a:endParaRPr lang="cy-GB" b="1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342900" indent="-342900">
              <a:buAutoNum type="arabicPeriod"/>
            </a:pPr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 GDPR wedi’i lunio i ddiogelu a rheoli’r defnydd  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o’ch data personol, ond pa ddata personol sy’n cael ei gynnwys?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a) Dim ond fy enw, fy nghyfeiriad a’m dyddiad geni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b) Yr uchod yn ogystal â chofnodion meddygol, data rhwydwaith  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cymdeithasol a manylion banc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c) Unrhyw beth sy’n “ddata personol” i chi</a:t>
            </a:r>
          </a:p>
          <a:p>
            <a:endParaRPr lang="cy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2. Rydych yn penderfynu gadael ap cyfryngau cymdeithasol. Beth  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mae’n rhaid i’r cwmni cyfryngau cymdeithasol ei wneud?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a) Mae’n rhaid iddo roi gwybod i chi sut gallwch fynnu ei fod yn  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dileu’r holl ddata personol mae’n ei ddal amdanoch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b) Nid oes rhaid iddo ddileu unrhyw ddata amdanoch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c) Mae’n gofyn i chi lenwi holiadur ar-lein ynglŷn â pham rydych  </a:t>
            </a:r>
          </a:p>
          <a:p>
            <a:r>
              <a:rPr lang="cy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   eisiau gadael</a:t>
            </a:r>
          </a:p>
          <a:p>
            <a:endParaRPr lang="en-GB" dirty="0">
              <a:solidFill>
                <a:srgbClr val="002F3B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9E9374-DC54-3E45-BD05-30E975291C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23" r="27750"/>
          <a:stretch/>
        </p:blipFill>
        <p:spPr>
          <a:xfrm>
            <a:off x="8056345" y="453468"/>
            <a:ext cx="3602255" cy="53227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5420E8-609B-7B48-B9DA-A205B2EDFF37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835975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D7C30BC-F3B1-BD41-B90C-766A7D174729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800B796-8FB1-F844-BC47-7CEE5BF8735B}"/>
              </a:ext>
            </a:extLst>
          </p:cNvPr>
          <p:cNvSpPr/>
          <p:nvPr userDrawn="1"/>
        </p:nvSpPr>
        <p:spPr>
          <a:xfrm>
            <a:off x="0" y="0"/>
            <a:ext cx="12192000" cy="6219825"/>
          </a:xfrm>
          <a:prstGeom prst="rect">
            <a:avLst/>
          </a:prstGeom>
          <a:solidFill>
            <a:srgbClr val="FFE9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8EB883-2255-664C-9EFA-0E3220959B70}"/>
              </a:ext>
            </a:extLst>
          </p:cNvPr>
          <p:cNvSpPr/>
          <p:nvPr userDrawn="1"/>
        </p:nvSpPr>
        <p:spPr>
          <a:xfrm>
            <a:off x="533400" y="453468"/>
            <a:ext cx="11125200" cy="5312887"/>
          </a:xfrm>
          <a:prstGeom prst="rect">
            <a:avLst/>
          </a:prstGeom>
          <a:solidFill>
            <a:srgbClr val="FDD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F600E2-2346-8744-90E7-A69935EDC091}"/>
              </a:ext>
            </a:extLst>
          </p:cNvPr>
          <p:cNvSpPr/>
          <p:nvPr userDrawn="1"/>
        </p:nvSpPr>
        <p:spPr>
          <a:xfrm>
            <a:off x="838200" y="665527"/>
            <a:ext cx="10515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cwympo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gwaith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phan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cyrraedd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ysbyty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ddiarwybod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ac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angen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llawdriniaeth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. Beth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caiff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meddyg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teulu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ddatgelu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meddygol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a)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gyflyrau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meddygol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blaenorol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unig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b) Dim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nes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at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c)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helpu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achub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bywyd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diogelwch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data’n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danseilio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rhaid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cwmni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effeithiwyd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arno</a:t>
            </a:r>
            <a:b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a) Dim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does dim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angen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b)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Ffonio’r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heddlu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c)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awdurdodau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fewn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72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awr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digwyddiad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5. Pan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fusnes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bersonol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gall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a)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Ym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mha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ffordd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bynnag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eisiau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b) Gall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gwerthu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gwmnïau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c) Gall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ffordd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esboniwyd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roi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caniatâd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i’w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b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b="0" dirty="0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00303C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unig</a:t>
            </a:r>
            <a:endParaRPr lang="en-GB" b="0" dirty="0">
              <a:solidFill>
                <a:srgbClr val="00303C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28D664-9FF8-C24E-814B-CC6D2812F045}"/>
              </a:ext>
            </a:extLst>
          </p:cNvPr>
          <p:cNvSpPr txBox="1"/>
          <p:nvPr userDrawn="1"/>
        </p:nvSpPr>
        <p:spPr>
          <a:xfrm>
            <a:off x="3091071" y="6289627"/>
            <a:ext cx="95129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THWYLLBETH </a:t>
            </a:r>
            <a:r>
              <a:rPr lang="en-GB" sz="2400" b="0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DATBLYGU’CH GWYBODAETH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0" dirty="0">
              <a:solidFill>
                <a:schemeClr val="bg1">
                  <a:alpha val="39000"/>
                </a:schemeClr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8567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D559CB6-C78D-6742-B631-A9BAE9C48685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BB5DFE-0A52-534E-BD7E-734E8145E5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944701" y="-2655072"/>
            <a:ext cx="218375" cy="12762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43B986-63E5-4043-B4A9-15270539A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 flipV="1">
            <a:off x="3073139" y="3335487"/>
            <a:ext cx="617622" cy="1029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DA2608-4CAA-4F4D-88EF-B4DE3C1CBB34}"/>
              </a:ext>
            </a:extLst>
          </p:cNvPr>
          <p:cNvSpPr/>
          <p:nvPr userDrawn="1"/>
        </p:nvSpPr>
        <p:spPr>
          <a:xfrm>
            <a:off x="1451264" y="420453"/>
            <a:ext cx="52377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y-GB" dirty="0">
                <a:solidFill>
                  <a:srgbClr val="002F3B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 2006, oherwydd bod llywodraeth y Deyrnas Unedig yn pryderu cymaint am y cynnydd mewn dwyn hunaniaeth, cyhoeddodd gynlluniau i bawb yn y wlad gario cerdyn adnabod. Ond cefnwyd ar hyn yn 2010 yn dilyn pryderon am gost y cynllun a pha mor effeithiol y byddai. Roedd pryderon hefyd ynglŷn â faint o ddata personol fyddai’n cael ei gasglu a sut byddai’n cael ei storio a’i ddefnyddio.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6AB5BC-1FA7-F142-974C-BE8F50EBA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4564" y="444358"/>
            <a:ext cx="816775" cy="7966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C28C9F-C426-8743-BF33-69A062B15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44047" y="119843"/>
            <a:ext cx="4707688" cy="606195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3D70CF-8E7F-234B-8CD2-28BAAEEE318A}"/>
              </a:ext>
            </a:extLst>
          </p:cNvPr>
          <p:cNvSpPr txBox="1"/>
          <p:nvPr userDrawn="1"/>
        </p:nvSpPr>
        <p:spPr>
          <a:xfrm>
            <a:off x="8047524" y="796655"/>
            <a:ext cx="460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13F85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CWESTIYNAU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D56574-254A-8141-93FA-128C0CD90921}"/>
              </a:ext>
            </a:extLst>
          </p:cNvPr>
          <p:cNvCxnSpPr>
            <a:cxnSpLocks/>
          </p:cNvCxnSpPr>
          <p:nvPr userDrawn="1"/>
        </p:nvCxnSpPr>
        <p:spPr>
          <a:xfrm>
            <a:off x="8141850" y="1310215"/>
            <a:ext cx="2383689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FEDF61D-809A-C146-BB7C-7C9F21C624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49070" y="796655"/>
            <a:ext cx="1160667" cy="116066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35AE39B-DA36-244F-83AB-D31E2E7B6923}"/>
              </a:ext>
            </a:extLst>
          </p:cNvPr>
          <p:cNvSpPr/>
          <p:nvPr userDrawn="1"/>
        </p:nvSpPr>
        <p:spPr>
          <a:xfrm>
            <a:off x="8047524" y="1454952"/>
            <a:ext cx="295415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1. Pa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fath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bersonol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allai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b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chymryd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wrth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ddwyn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213F85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2. Pam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mae’r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rhyngrwyd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cynyddu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risg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dwyn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b="0" dirty="0">
              <a:solidFill>
                <a:srgbClr val="213F85"/>
              </a:solidFill>
              <a:effectLst/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3. Beth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allai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twyllwyr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â’r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hunaniaethau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maen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nhw’n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eu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b="0" dirty="0" err="1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cymryd</a:t>
            </a:r>
            <a:r>
              <a:rPr lang="en-GB" b="0" dirty="0">
                <a:solidFill>
                  <a:srgbClr val="213F85"/>
                </a:solidFill>
                <a:effectLst/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1A1C4D-7E4F-8443-888B-0A99A3254988}"/>
              </a:ext>
            </a:extLst>
          </p:cNvPr>
          <p:cNvSpPr txBox="1"/>
          <p:nvPr userDrawn="1"/>
        </p:nvSpPr>
        <p:spPr>
          <a:xfrm>
            <a:off x="5698156" y="6289627"/>
            <a:ext cx="6816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 YW TWYLL?</a:t>
            </a:r>
          </a:p>
        </p:txBody>
      </p:sp>
    </p:spTree>
    <p:extLst>
      <p:ext uri="{BB962C8B-B14F-4D97-AF65-F5344CB8AC3E}">
        <p14:creationId xmlns:p14="http://schemas.microsoft.com/office/powerpoint/2010/main" val="1173277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4E8BE-54F2-AE40-8B40-19B417581E90}"/>
              </a:ext>
            </a:extLst>
          </p:cNvPr>
          <p:cNvSpPr txBox="1"/>
          <p:nvPr userDrawn="1"/>
        </p:nvSpPr>
        <p:spPr>
          <a:xfrm>
            <a:off x="1201153" y="383017"/>
            <a:ext cx="6402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ETH YW’R GWAHANOL DDULLIAU A DDEFNYDDIR I DDWYN HUNANIAETH?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BFD836-E030-5941-9A23-52C4381921B0}"/>
              </a:ext>
            </a:extLst>
          </p:cNvPr>
          <p:cNvCxnSpPr>
            <a:cxnSpLocks/>
          </p:cNvCxnSpPr>
          <p:nvPr userDrawn="1"/>
        </p:nvCxnSpPr>
        <p:spPr>
          <a:xfrm>
            <a:off x="1345176" y="1194136"/>
            <a:ext cx="5685354" cy="0"/>
          </a:xfrm>
          <a:prstGeom prst="line">
            <a:avLst/>
          </a:prstGeom>
          <a:ln>
            <a:solidFill>
              <a:srgbClr val="7D2378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18C5E-600D-8C4E-93C9-0600D6E19CB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0C15F3B-175A-7748-A353-96CFDBA176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725" y="449037"/>
            <a:ext cx="616798" cy="6167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79F8B6-836D-624A-B326-80E56A4CCAE9}"/>
              </a:ext>
            </a:extLst>
          </p:cNvPr>
          <p:cNvSpPr txBox="1"/>
          <p:nvPr userDrawn="1"/>
        </p:nvSpPr>
        <p:spPr>
          <a:xfrm>
            <a:off x="627725" y="1444165"/>
            <a:ext cx="640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Corfforol</a:t>
            </a:r>
            <a:endParaRPr lang="en-US" sz="2400" dirty="0">
              <a:solidFill>
                <a:srgbClr val="7D2378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09DCE2-AAFD-E248-8456-0D14E9599B2C}"/>
              </a:ext>
            </a:extLst>
          </p:cNvPr>
          <p:cNvSpPr/>
          <p:nvPr userDrawn="1"/>
        </p:nvSpPr>
        <p:spPr>
          <a:xfrm>
            <a:off x="627725" y="1963582"/>
            <a:ext cx="521949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Sgimio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arfer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rhywun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er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gweithiwr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siop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weinydd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sgimio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”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gopïo’r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debyd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prynu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gwerthu’r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gangiau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proffesiynol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Gall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dyfais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storio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arbennig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ATM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beiriant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ddyfais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stribed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magnetig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lladron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gyflawni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278DB1-DE1B-C04E-9BBA-50A9B655ED33}"/>
              </a:ext>
            </a:extLst>
          </p:cNvPr>
          <p:cNvSpPr/>
          <p:nvPr userDrawn="1"/>
        </p:nvSpPr>
        <p:spPr>
          <a:xfrm>
            <a:off x="6169794" y="1444165"/>
            <a:ext cx="55998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Sganio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peiriant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darllen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ap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symudol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sganio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digyffwrdd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Gan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technoleg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Cyfathrebu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Agos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(NFC),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angen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ychydig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fodfeddi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man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cadw’ch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sganio’ch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ganddo’ch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all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pethau’n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ddigyffwrdd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sylwi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chi weld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cofnod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eitemau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rhyfedd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brynwyd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cyfriflen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104A4A-B004-CC4F-BA70-0387EBD2EE30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</p:spTree>
    <p:extLst>
      <p:ext uri="{BB962C8B-B14F-4D97-AF65-F5344CB8AC3E}">
        <p14:creationId xmlns:p14="http://schemas.microsoft.com/office/powerpoint/2010/main" val="1055673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18C5E-600D-8C4E-93C9-0600D6E19CB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68BF39-1AE6-E94B-83FC-C482B0195B71}"/>
              </a:ext>
            </a:extLst>
          </p:cNvPr>
          <p:cNvSpPr/>
          <p:nvPr userDrawn="1"/>
        </p:nvSpPr>
        <p:spPr>
          <a:xfrm>
            <a:off x="627725" y="440680"/>
            <a:ext cx="52194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Lladrad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pwrs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waled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brif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Er bod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rhyngrwyd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bellach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cario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dipyn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pwrs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waled, felly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dal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ddull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cyffredin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Twrio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finiau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 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talu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fynd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sbwriel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unigolyn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daflu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allan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chwilio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gyfriflenni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cherdyn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credyd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dogfennau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yswiriant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biliau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trydan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llythyrau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ddarnau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eraill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all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pic>
        <p:nvPicPr>
          <p:cNvPr id="1026" name="Picture 2" descr="Is it illegal to go through someone's rubbish in Australia? | Better Homes  and Gardens">
            <a:extLst>
              <a:ext uri="{FF2B5EF4-FFF2-40B4-BE49-F238E27FC236}">
                <a16:creationId xmlns:a16="http://schemas.microsoft.com/office/drawing/2014/main" id="{FF4BD28A-5699-6945-BF2D-AC565DAD42D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3" r="6938" b="42670"/>
          <a:stretch/>
        </p:blipFill>
        <p:spPr bwMode="auto">
          <a:xfrm>
            <a:off x="6344784" y="2654422"/>
            <a:ext cx="5847216" cy="35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BFA1F0-94A0-F944-8AF0-512BFED78D3F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8D0C6A-A386-A34E-B3DA-A44E406ADB40}"/>
              </a:ext>
            </a:extLst>
          </p:cNvPr>
          <p:cNvSpPr txBox="1"/>
          <p:nvPr userDrawn="1"/>
        </p:nvSpPr>
        <p:spPr>
          <a:xfrm>
            <a:off x="6344784" y="432606"/>
            <a:ext cx="548278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Newid eich cyfeiriad </a:t>
            </a:r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Mae lladron yn dargyfeirio’ch post i leoliad arall trwy gwblhau ffurflen newid cyfeiriad. Yna, maen nhw’n gallu darllen eich holl gyfriflenni banc a gwybodaeth ariannol arall. Os na allant ddargyfeirio’ch post, gallai lladron ei ddwyn yn syml – yn enwedig pan fydd eich blwch post ar wahân i’ch t</a:t>
            </a:r>
            <a:r>
              <a:rPr lang="cy-GB" dirty="0">
                <a:solidFill>
                  <a:srgbClr val="00303C"/>
                </a:solidFill>
                <a:effectLst/>
                <a:latin typeface="Swiss 721 SWA" panose="020B0504020202020204" pitchFamily="34" charset="0"/>
                <a:cs typeface="Futura" panose="020B0602020204020303" pitchFamily="34" charset="-79"/>
              </a:rPr>
              <a:t>ŷ</a:t>
            </a:r>
            <a:r>
              <a:rPr lang="cy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/fflat. </a:t>
            </a:r>
          </a:p>
        </p:txBody>
      </p:sp>
    </p:spTree>
    <p:extLst>
      <p:ext uri="{BB962C8B-B14F-4D97-AF65-F5344CB8AC3E}">
        <p14:creationId xmlns:p14="http://schemas.microsoft.com/office/powerpoint/2010/main" val="163349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F0A37B-8E68-ED4E-8BCA-E2F925F25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75DCD-E8C1-5946-ADF8-24912FB38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DD15C-59DA-D541-9A8C-E22AC212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2818C5E-600D-8C4E-93C9-0600D6E19CBA}"/>
              </a:ext>
            </a:extLst>
          </p:cNvPr>
          <p:cNvSpPr/>
          <p:nvPr userDrawn="1"/>
        </p:nvSpPr>
        <p:spPr>
          <a:xfrm>
            <a:off x="0" y="6211614"/>
            <a:ext cx="12192000" cy="646386"/>
          </a:xfrm>
          <a:prstGeom prst="rect">
            <a:avLst/>
          </a:prstGeom>
          <a:solidFill>
            <a:srgbClr val="213F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13F8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96F987-94D7-744B-838D-3687E064AE76}"/>
              </a:ext>
            </a:extLst>
          </p:cNvPr>
          <p:cNvSpPr txBox="1"/>
          <p:nvPr userDrawn="1"/>
        </p:nvSpPr>
        <p:spPr>
          <a:xfrm>
            <a:off x="529390" y="422350"/>
            <a:ext cx="6402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7D2378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Digidol</a:t>
            </a:r>
            <a:endParaRPr lang="en-US" sz="2400" dirty="0">
              <a:solidFill>
                <a:srgbClr val="7D2378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171CBA-4FF1-2D4E-87E4-EDA5BCE55C75}"/>
              </a:ext>
            </a:extLst>
          </p:cNvPr>
          <p:cNvSpPr/>
          <p:nvPr userDrawn="1"/>
        </p:nvSpPr>
        <p:spPr>
          <a:xfrm>
            <a:off x="529390" y="956383"/>
            <a:ext cx="53944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Hacio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hacio’n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digwydd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troseddwyr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llwyddo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ddyfalu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ddehongli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cyfrineiriau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cwestiynau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a/neu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Rifau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Adnabod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(PINs).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gallant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gyfrifon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hacwyr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safleoedd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rhwydweithio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cymdeithasol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Facebook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amdanoch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gellir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ateb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cwestiynau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hacwyr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torri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cwmni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golygu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gallech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archebu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nwyddau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un go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cymryd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clywed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ganddyn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eto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Maleiswedd</a:t>
            </a:r>
            <a:r>
              <a:rPr lang="en-GB" b="1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–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term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fyr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feddalwedd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faleisus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Fe’i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dylunnir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benodol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gyrraedd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dyfais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h.y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bwrdd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gwaith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E6BD9B-DCB9-E94C-A94D-3C023C88DB4A}"/>
              </a:ext>
            </a:extLst>
          </p:cNvPr>
          <p:cNvSpPr/>
          <p:nvPr userDrawn="1"/>
        </p:nvSpPr>
        <p:spPr>
          <a:xfrm>
            <a:off x="6096000" y="878370"/>
            <a:ext cx="571419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clyfar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lechen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a’u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trin a/neu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ddifrodi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ogystal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gall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maleiswedd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hefyd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banc. 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wahanol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fathau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faleiswedd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feirysau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mwydod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feirysau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Ceffyl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Pren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Troea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botiau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ysbïwedd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meddalwedd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hysbysebu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meddalwedd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wystlo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b="0" i="0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Mae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maleiswedd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cyrraedd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dyfais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sawl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ffordd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feddalwedd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sbam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gyriant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USB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fflach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maleiswedd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arno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eisoes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Clicio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ffenestri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naid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Gallwch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ddiogelu’ch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cyfrifiadur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osod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wal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dân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awdurdod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meddalwedd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wrthfeirysau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canfod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dileu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0" i="0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maleiswedd</a:t>
            </a:r>
            <a:r>
              <a:rPr lang="en-GB" b="0" i="0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115EF6-5341-664F-8C23-14DCC81EFDFB}"/>
              </a:ext>
            </a:extLst>
          </p:cNvPr>
          <p:cNvSpPr txBox="1"/>
          <p:nvPr userDrawn="1"/>
        </p:nvSpPr>
        <p:spPr>
          <a:xfrm>
            <a:off x="5148470" y="6289627"/>
            <a:ext cx="7366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chemeClr val="bg1">
                    <a:alpha val="39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 A THWYLL </a:t>
            </a:r>
            <a:r>
              <a:rPr lang="en-GB" sz="2400" b="0" i="0" dirty="0">
                <a:solidFill>
                  <a:schemeClr val="bg1">
                    <a:alpha val="39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DWYN HUNANIAETH</a:t>
            </a:r>
          </a:p>
        </p:txBody>
      </p:sp>
    </p:spTree>
    <p:extLst>
      <p:ext uri="{BB962C8B-B14F-4D97-AF65-F5344CB8AC3E}">
        <p14:creationId xmlns:p14="http://schemas.microsoft.com/office/powerpoint/2010/main" val="561748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452E41-B7B1-8C47-B17E-A0227BEB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584BF-0377-E84B-979D-DE9CDB331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81855-FF2E-9841-A13A-248C71B1A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A0F36-BDAD-3341-8BA1-31BEBC9BFC85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F38FD-9A17-224F-A667-3D304971A7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DFF08A-012B-384B-A122-61B3E4165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FD6A4-263A-8449-B77A-31DEE59CE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6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956" r:id="rId2"/>
    <p:sldLayoutId id="2147483863" r:id="rId3"/>
    <p:sldLayoutId id="2147483913" r:id="rId4"/>
    <p:sldLayoutId id="2147483914" r:id="rId5"/>
    <p:sldLayoutId id="2147483915" r:id="rId6"/>
    <p:sldLayoutId id="2147483864" r:id="rId7"/>
    <p:sldLayoutId id="2147483916" r:id="rId8"/>
    <p:sldLayoutId id="2147483917" r:id="rId9"/>
    <p:sldLayoutId id="2147483918" r:id="rId10"/>
    <p:sldLayoutId id="2147483868" r:id="rId11"/>
    <p:sldLayoutId id="2147483867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  <p:sldLayoutId id="2147483926" r:id="rId20"/>
    <p:sldLayoutId id="2147483927" r:id="rId21"/>
    <p:sldLayoutId id="2147483928" r:id="rId22"/>
    <p:sldLayoutId id="2147483866" r:id="rId23"/>
    <p:sldLayoutId id="2147483929" r:id="rId24"/>
    <p:sldLayoutId id="2147483930" r:id="rId25"/>
    <p:sldLayoutId id="2147483931" r:id="rId26"/>
    <p:sldLayoutId id="2147483932" r:id="rId27"/>
    <p:sldLayoutId id="2147483933" r:id="rId28"/>
    <p:sldLayoutId id="2147483883" r:id="rId29"/>
    <p:sldLayoutId id="2147483934" r:id="rId30"/>
    <p:sldLayoutId id="2147483935" r:id="rId31"/>
    <p:sldLayoutId id="2147483936" r:id="rId32"/>
    <p:sldLayoutId id="2147483937" r:id="rId33"/>
    <p:sldLayoutId id="2147483938" r:id="rId34"/>
    <p:sldLayoutId id="2147483939" r:id="rId35"/>
    <p:sldLayoutId id="2147483940" r:id="rId36"/>
    <p:sldLayoutId id="2147483941" r:id="rId37"/>
    <p:sldLayoutId id="2147483942" r:id="rId38"/>
    <p:sldLayoutId id="2147483943" r:id="rId39"/>
    <p:sldLayoutId id="2147483944" r:id="rId40"/>
    <p:sldLayoutId id="2147483945" r:id="rId41"/>
    <p:sldLayoutId id="2147483946" r:id="rId42"/>
    <p:sldLayoutId id="2147483947" r:id="rId43"/>
    <p:sldLayoutId id="2147483948" r:id="rId44"/>
    <p:sldLayoutId id="2147483869" r:id="rId45"/>
    <p:sldLayoutId id="2147483949" r:id="rId46"/>
    <p:sldLayoutId id="2147483950" r:id="rId47"/>
    <p:sldLayoutId id="2147483951" r:id="rId48"/>
    <p:sldLayoutId id="2147483952" r:id="rId49"/>
    <p:sldLayoutId id="2147483953" r:id="rId50"/>
    <p:sldLayoutId id="2147483954" r:id="rId51"/>
    <p:sldLayoutId id="2147483955" r:id="rId5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345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045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472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6BFDB-C33B-374B-A447-B8C414CB3443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540B14-E361-EF44-BE33-E32530996120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88532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ED556D0-DC63-3C41-B5A2-AF15BED3D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8CD819-7E15-BE42-B732-89DFD2732E9E}"/>
              </a:ext>
            </a:extLst>
          </p:cNvPr>
          <p:cNvSpPr/>
          <p:nvPr/>
        </p:nvSpPr>
        <p:spPr>
          <a:xfrm>
            <a:off x="522791" y="1076881"/>
            <a:ext cx="49818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y 10 dull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gwahanol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ddefnyddir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corfforol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digidol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chymdeithasol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)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lunio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tabl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golofn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gyda’r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dull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ngholofn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ngholofn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parau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grwpiau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cwblhewch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tabl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ychwanegu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leiaf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dacteg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atal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bwriadau’r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twyllwyr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cyntaf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enghraifft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4E59D6-D61A-7C4F-AE55-6C3D84C96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736" y="1076881"/>
            <a:ext cx="5626838" cy="444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392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CBA23-DA68-AE4A-B1DA-9D2070637C5F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8CFFD63-5D3C-BE4D-AEFF-D49B54065216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37524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2FF41FC-D9D2-4E41-A45D-1CBC7033E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090703-C6D1-E447-8B96-D32C4EB6EB3C}"/>
              </a:ext>
            </a:extLst>
          </p:cNvPr>
          <p:cNvSpPr/>
          <p:nvPr/>
        </p:nvSpPr>
        <p:spPr>
          <a:xfrm>
            <a:off x="522791" y="1052165"/>
            <a:ext cx="73603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 mor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sicr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terminoleg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Dyma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saith dull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ddefnyddir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dwyllwyr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bersonol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cyfrifiadur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allwch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baru’r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diffiniadau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termau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allweddol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1. Darn o god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raglen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feddalwedd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atgynhyrchu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Fe’i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difrod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gyfrifiadur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lygru’r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system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ddinistrio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addasu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data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ffeiliau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2. Math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faleiswedd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guddio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meddalwedd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go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Fe’i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mynediad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gyfrifiadur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er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mwyn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gwylio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wybod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data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sensitif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gymryd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rheolaeth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system</a:t>
            </a:r>
            <a:b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o bell.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3.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Rhaglen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gwneud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tasg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awtomataidd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caiff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rhain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defnyddio’n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faleisus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gallant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gasglu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cyfrineiriau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cyfeiriadau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gyfrifiaduron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E7443D-B74D-584F-9D04-A88162B19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56" y="894051"/>
            <a:ext cx="2993553" cy="2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22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0F46470-A564-EE4B-8E75-3F127B2C8F14}"/>
              </a:ext>
            </a:extLst>
          </p:cNvPr>
          <p:cNvSpPr/>
          <p:nvPr/>
        </p:nvSpPr>
        <p:spPr>
          <a:xfrm>
            <a:off x="522791" y="533856"/>
            <a:ext cx="73795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gweithredu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feirws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cysylltiad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rhwydwaith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i’w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ledaenu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nifer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gyfrifiaduron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 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Meddalwedd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gosod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gyfrifiadur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wybod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gallu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monitro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wneud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 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6.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Meddalwedd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arddangos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neu’n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lawrlwytho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deunydd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baneri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negeseuon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naid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awtomatig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feddalwedd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tracio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chofnodi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bersonol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a’i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arferion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pori’r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we.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7. Math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faleiswedd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atal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neu’n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cyfyngu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fynediad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at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system,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naill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trwy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gloi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sgrin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system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gloi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ffeiliau’r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defnyddiwr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bai bod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26632-563A-F54D-A087-E44E7A5F8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691" y="625694"/>
            <a:ext cx="2993553" cy="26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009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513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039F5A-B226-C448-8D48-943A4924DEF7}"/>
              </a:ext>
            </a:extLst>
          </p:cNvPr>
          <p:cNvSpPr/>
          <p:nvPr/>
        </p:nvSpPr>
        <p:spPr>
          <a:xfrm>
            <a:off x="622365" y="1890222"/>
            <a:ext cx="10927951" cy="3849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8AC5AE-29B1-EB46-9BE4-096699087E2D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65E9E6-38CD-9C4B-904A-F616AECFF5A9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67341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94AB7C7-34EC-7D4F-9AF3-CF8BCFC9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292ECBA-225C-1944-AA4A-A054DF7F01B1}"/>
              </a:ext>
            </a:extLst>
          </p:cNvPr>
          <p:cNvSpPr/>
          <p:nvPr/>
        </p:nvSpPr>
        <p:spPr>
          <a:xfrm>
            <a:off x="522791" y="1084392"/>
            <a:ext cx="110275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Darllenwch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credu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gallai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ohonyn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sgam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Nodwch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edrych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amheus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A47BE2-3C94-3342-AE59-5ECD82305BA2}"/>
              </a:ext>
            </a:extLst>
          </p:cNvPr>
          <p:cNvSpPr/>
          <p:nvPr/>
        </p:nvSpPr>
        <p:spPr>
          <a:xfrm>
            <a:off x="757945" y="2044635"/>
            <a:ext cx="1081169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1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Oddi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Tîm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Rhoddion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Alejandro a Pedro Lopez &lt;jasgt24@giveaway.com&gt;</a:t>
            </a: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Pwnc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Llongyfarchiadau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£1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filiwn</a:t>
            </a:r>
            <a:endParaRPr lang="en-GB" b="1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Helô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cofio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newyddion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cenedlaethol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gynharach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eleni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Alejandro a Pedro Lopez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ennill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£50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miliwn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loteri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EuroMillions.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benderfynon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gormod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iddynt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wario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byddent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£1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filiwn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chwech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hap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oedd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ddewiswyd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!!</a:t>
            </a: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Alejandro a Pedro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eisiau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gyhoeddusrwydd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felly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peidiwch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cheisio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cysylltu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trosglwyddo’ch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pan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llenwi’r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manylion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atodedig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a’i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dychwelyd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Edrychwn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ymlaen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dderbyn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ffurflen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llongyfarchiadau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!</a:t>
            </a: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Dymuniadau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gorau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oddi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wrthym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Tîm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Rhoddion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Alejandro a Pedro Lopez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67643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E1F74B-59BE-4446-9656-332504C5A6BA}"/>
              </a:ext>
            </a:extLst>
          </p:cNvPr>
          <p:cNvSpPr/>
          <p:nvPr/>
        </p:nvSpPr>
        <p:spPr>
          <a:xfrm>
            <a:off x="622366" y="510139"/>
            <a:ext cx="10947270" cy="4957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33FC0-2460-D846-A55D-940E55F30A3D}"/>
              </a:ext>
            </a:extLst>
          </p:cNvPr>
          <p:cNvSpPr/>
          <p:nvPr/>
        </p:nvSpPr>
        <p:spPr>
          <a:xfrm>
            <a:off x="757944" y="661383"/>
            <a:ext cx="1081169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2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Oddi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info@donate.eu.com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Pwnc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annwyl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gyfaill</a:t>
            </a:r>
            <a:endParaRPr lang="en-GB" b="1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Annwyl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gyfaill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Rydym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bentref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nigeria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effeithiwyd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swnami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diweddar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gweld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newyddion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Mae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busnes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goll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rydyn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ddigartreff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colli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holl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berthnasau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phlant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rhaid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llythyr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APELLIO AM RODDION.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ddiolchgarwch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gallwch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dechrau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busnes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eto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llythyr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yma’n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at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lawer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obeithio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help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bwyd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Mae’r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Cenhedloedd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tamaid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dim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llawer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Gweiddïwn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Dduw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Allah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chi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Cliciwch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ddolen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hon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manyllion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banc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rhodd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fach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sunami-appeal.com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 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Diolch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845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7FF956-B4BD-9442-8D35-FE5B5195DB91}"/>
              </a:ext>
            </a:extLst>
          </p:cNvPr>
          <p:cNvSpPr/>
          <p:nvPr/>
        </p:nvSpPr>
        <p:spPr>
          <a:xfrm>
            <a:off x="622366" y="510139"/>
            <a:ext cx="10947270" cy="4431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3093C5-C3F6-284A-8462-A0AC63CE220A}"/>
              </a:ext>
            </a:extLst>
          </p:cNvPr>
          <p:cNvSpPr/>
          <p:nvPr/>
        </p:nvSpPr>
        <p:spPr>
          <a:xfrm>
            <a:off x="757944" y="661383"/>
            <a:ext cx="1081169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Neges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e-</a:t>
            </a:r>
            <a:r>
              <a:rPr lang="en-GB" sz="2400" dirty="0" err="1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</a:t>
            </a:r>
            <a:r>
              <a:rPr lang="en-GB" sz="2400" dirty="0">
                <a:solidFill>
                  <a:srgbClr val="00B0F0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3</a:t>
            </a:r>
          </a:p>
          <a:p>
            <a:endParaRPr lang="en-GB" sz="2400" dirty="0">
              <a:solidFill>
                <a:srgbClr val="00B0F0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Oddi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Tîm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Windows Live &lt;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mail.check@netscape.com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&gt;                                                                   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Pwnc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Terfyn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storio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wedi’i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gyrraedd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gweithredwch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!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Annwyl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Ddefnyddiwr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Hysbysiad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cwrteisi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oddi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tîm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gweinyddol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wedi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cyrraedd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terfyn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storio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weinydd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gronfa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ddata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rhwystro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rhag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anfon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dderbyn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negeseuon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newydd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cyfeiriad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gadarnhau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48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awr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Cliciwch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ISOD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gadarnhau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adfer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 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CLICIWCH YMA</a:t>
            </a:r>
          </a:p>
          <a:p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Diolch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TÎM WINDOWS LIVE</a:t>
            </a:r>
          </a:p>
          <a:p>
            <a:endParaRPr lang="en-GB" sz="1800" b="0" i="0" kern="1200" dirty="0">
              <a:solidFill>
                <a:srgbClr val="00303C"/>
              </a:solidFill>
              <a:effectLst/>
              <a:latin typeface="Futura Medium" panose="020B0602020204020303" pitchFamily="34" charset="-79"/>
              <a:ea typeface="+mn-ea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64922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095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1376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318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01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779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396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C93021-A255-2A46-8D2B-D7090D3C0B81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0651524-D0E6-2146-9F94-2818E2942EB9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37524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0B386BB-19A8-F444-8498-E3A14A941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0BB2DA-34D9-3147-AAFB-38B561647319}"/>
              </a:ext>
            </a:extLst>
          </p:cNvPr>
          <p:cNvSpPr/>
          <p:nvPr/>
        </p:nvSpPr>
        <p:spPr>
          <a:xfrm>
            <a:off x="522790" y="1040967"/>
            <a:ext cx="110756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Sut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ddiogelu’ch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rhag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twyll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arwerthiant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siopa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Darllenwch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cyngor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geiriau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isod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lenwi’r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bylchau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eitemau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ddefnyddio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gwasanaeth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unig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–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chwiliwch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URL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dechrau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gyda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“https” a symbol_______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caeëdig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ddarparwr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taliadau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_________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Gwiriwch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gyfeiriad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Tacteg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ddefnyddir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dwyllwyr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newid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_________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bach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(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e.e.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ffugio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safle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eBay,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ganddyn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nhw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gyfeiriad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“…@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ebayz.co.uk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”,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ond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cyfeiriad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safle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go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“…@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ebay.co.uk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”). 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3. Pan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fyddwch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defnyddio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gwefannau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manwerthu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union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rydych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delio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ag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gwmni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_________,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sefyllfa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well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lawer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ddatrys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broblem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rhywbeth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mynd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o’i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le. </a:t>
            </a:r>
          </a:p>
          <a:p>
            <a:endParaRPr lang="en-GB" dirty="0"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AA284E-6770-3A44-A047-368B4597BA92}"/>
              </a:ext>
            </a:extLst>
          </p:cNvPr>
          <p:cNvSpPr txBox="1"/>
          <p:nvPr/>
        </p:nvSpPr>
        <p:spPr>
          <a:xfrm>
            <a:off x="522790" y="5170702"/>
            <a:ext cx="10926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Geiriau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coll</a:t>
            </a:r>
            <a:r>
              <a:rPr lang="en-GB" b="1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disgrifiad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Saesneg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adborth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hanes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clo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clap, PayPal,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rhif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ychydig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y</a:t>
            </a:r>
            <a:b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</a:b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effectLst/>
                <a:latin typeface="Futura" panose="020B0602020204020303" pitchFamily="34" charset="-79"/>
                <a:cs typeface="Futura" panose="020B0602020204020303" pitchFamily="34" charset="-79"/>
              </a:rPr>
              <a:t>Unedig</a:t>
            </a:r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5460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125AC3-5A19-C746-B495-012FB1C6640C}"/>
              </a:ext>
            </a:extLst>
          </p:cNvPr>
          <p:cNvSpPr/>
          <p:nvPr/>
        </p:nvSpPr>
        <p:spPr>
          <a:xfrm>
            <a:off x="449177" y="389134"/>
            <a:ext cx="1110113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4.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Porwch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Treuliwch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ychydig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funudau’n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archwilio’r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safle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dudalen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hafan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neu’r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tudalennau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“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Amdanom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”,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efallai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darllen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testun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Cadwch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lygad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  __________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gwallau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sillafu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gramadegol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ymadroddion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swnio’n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chwithig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Dylai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unrhyw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gwmni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cynnig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nwyddau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wasanaethau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roi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lleoliad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busnes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ogystal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â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__________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gyfeiriad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e-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bost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gysylltu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ag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ef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hon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dylech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amheus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5.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Darllenwch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_________ am y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wefan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neu’r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gwerthwr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gwybodaeth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chi am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drafodion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diweddar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brynwyr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eraill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Edrychwch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adolygiadau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nifer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ffynonellau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Trustpilot,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Feefo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Sitejabber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cydgrynhoi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adolygiadau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cwsmeriaid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6.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Gwiriwch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 __________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eitem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ofalus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gofynnwch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gwestiynau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i’r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gwerthwr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ansicr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o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rywbeth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7.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Byddwch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ofalus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iawn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wrth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brynu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pethau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bobl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lawer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__________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gwerthu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neu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ddim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  </a:t>
            </a:r>
          </a:p>
          <a:p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gwbl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Geiriau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coll</a:t>
            </a:r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disgrifiad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Saesneg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adborth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hanes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clo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clap, PayPal,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rhif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ffôn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ychydig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y</a:t>
            </a:r>
            <a:b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</a:b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Deyrnas</a:t>
            </a:r>
            <a:r>
              <a:rPr lang="en-GB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Unedig</a:t>
            </a:r>
            <a:endParaRPr lang="en-GB" dirty="0">
              <a:solidFill>
                <a:srgbClr val="00303C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02416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893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2954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0812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999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6165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6877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677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F79413-65DB-3F48-9826-68B248C7C911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2294BB-88C9-1F44-953E-A7A36BA7F80C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47463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44D344E-B94A-524F-A134-9E1497922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2E864-D2E1-D249-AE18-29CA3133A039}"/>
              </a:ext>
            </a:extLst>
          </p:cNvPr>
          <p:cNvSpPr/>
          <p:nvPr/>
        </p:nvSpPr>
        <p:spPr>
          <a:xfrm>
            <a:off x="522790" y="1130174"/>
            <a:ext cx="1058476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ôl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“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Rhestr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Cyfrineiriau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Gwaethaf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”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SplashData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dyma’r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10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cyfrinair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gwaethaf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2019,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heb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mewn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trefn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benodol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: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Iloveyou</a:t>
            </a:r>
            <a:endParaRPr lang="en-GB" b="1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Password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Qwerty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111111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123123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12345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123456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1234567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12345678</a:t>
            </a:r>
          </a:p>
          <a:p>
            <a:r>
              <a:rPr lang="en-GB" b="1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123456789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 un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yw’r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gwaethaf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barn chi?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Pa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rheol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fyddech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chi’n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gosod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sicrhau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bod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gennych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gyfrinair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mwy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?</a:t>
            </a:r>
          </a:p>
          <a:p>
            <a:endParaRPr lang="en-GB" dirty="0">
              <a:solidFill>
                <a:srgbClr val="00303C"/>
              </a:solidFill>
              <a:effectLst/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970405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39472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3970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21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54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3100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6779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D6951-A329-5B4B-93AA-96BEAB70104A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 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A297A6B-FF98-074C-A05A-15EB427BAD3D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397767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76A50D9-61AD-0942-99A4-58CDDF44B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78B722-80CC-CF4F-8830-E59DFE21BF57}"/>
              </a:ext>
            </a:extLst>
          </p:cNvPr>
          <p:cNvSpPr/>
          <p:nvPr/>
        </p:nvSpPr>
        <p:spPr>
          <a:xfrm>
            <a:off x="522790" y="1215537"/>
            <a:ext cx="112653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wefan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Action Fraud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un math o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amdano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eisoes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 </a:t>
            </a:r>
          </a:p>
          <a:p>
            <a:endParaRPr lang="en-GB" dirty="0">
              <a:solidFill>
                <a:srgbClr val="002F3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Esboniwch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beth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ydyw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ffrindiau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/</a:t>
            </a:r>
            <a:r>
              <a:rPr lang="en-GB" dirty="0" err="1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cydfyfyrwyr</a:t>
            </a:r>
            <a:r>
              <a:rPr lang="en-GB" dirty="0">
                <a:solidFill>
                  <a:srgbClr val="002F3B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078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5158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181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276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9184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27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4E4E0E-E4F6-DC41-AD69-17CDF1612786}"/>
              </a:ext>
            </a:extLst>
          </p:cNvPr>
          <p:cNvSpPr txBox="1"/>
          <p:nvPr/>
        </p:nvSpPr>
        <p:spPr>
          <a:xfrm>
            <a:off x="1095932" y="471931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 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72F7B0A-9854-8F4B-9140-ABAF2ACEF567}"/>
              </a:ext>
            </a:extLst>
          </p:cNvPr>
          <p:cNvCxnSpPr>
            <a:cxnSpLocks/>
          </p:cNvCxnSpPr>
          <p:nvPr/>
        </p:nvCxnSpPr>
        <p:spPr>
          <a:xfrm>
            <a:off x="1190259" y="894051"/>
            <a:ext cx="2447463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0D37D92-4C34-B348-BC77-658A10C61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791" y="382480"/>
            <a:ext cx="602958" cy="6029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FCE4F2-18E5-3648-8ED2-A16792CDDB41}"/>
              </a:ext>
            </a:extLst>
          </p:cNvPr>
          <p:cNvSpPr/>
          <p:nvPr/>
        </p:nvSpPr>
        <p:spPr>
          <a:xfrm>
            <a:off x="522791" y="1145757"/>
            <a:ext cx="74308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1.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barn chi,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ydych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hysbyseb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hysbyseb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swydd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go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felly, pam?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pam?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Esboniwch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ateb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  <a:p>
            <a:endParaRPr lang="en-GB" dirty="0">
              <a:solidFill>
                <a:srgbClr val="002F3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2.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nad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oeddech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credu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bod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yr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hysbyseb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un go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iawn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pwy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fyddech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chi’n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rhoi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gwybod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iddo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eich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pryderon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</a:p>
          <a:p>
            <a:endParaRPr lang="en-GB" dirty="0">
              <a:solidFill>
                <a:srgbClr val="002F3B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3. Gan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ddefnyddio’ch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holl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wybodaeth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ddiogelwch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thwyll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 </a:t>
            </a: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lluniwch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daflen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ffeithiau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bobl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ifanc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am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sut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adnabod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ac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osgoi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</a:t>
            </a:r>
          </a:p>
          <a:p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  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cynlluniau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mul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en-GB" dirty="0" err="1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arian</a:t>
            </a:r>
            <a:r>
              <a:rPr lang="en-GB" dirty="0">
                <a:solidFill>
                  <a:srgbClr val="002F3B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A87A99-F584-9A47-B8DB-A764B9EF67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24" t="7172" r="12304" b="8840"/>
          <a:stretch/>
        </p:blipFill>
        <p:spPr>
          <a:xfrm>
            <a:off x="8996459" y="382480"/>
            <a:ext cx="2672750" cy="334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946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47F6C8-DE8E-F140-AAAE-DEA11FFCF580}"/>
              </a:ext>
            </a:extLst>
          </p:cNvPr>
          <p:cNvSpPr txBox="1"/>
          <p:nvPr/>
        </p:nvSpPr>
        <p:spPr>
          <a:xfrm>
            <a:off x="998229" y="1937053"/>
            <a:ext cx="516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303C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GWEITHGAREDD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55B65C-DA9D-A74F-955E-573CC70ED30E}"/>
              </a:ext>
            </a:extLst>
          </p:cNvPr>
          <p:cNvCxnSpPr>
            <a:cxnSpLocks/>
          </p:cNvCxnSpPr>
          <p:nvPr/>
        </p:nvCxnSpPr>
        <p:spPr>
          <a:xfrm>
            <a:off x="1092556" y="2359173"/>
            <a:ext cx="2415957" cy="0"/>
          </a:xfrm>
          <a:prstGeom prst="line">
            <a:avLst/>
          </a:prstGeom>
          <a:ln>
            <a:solidFill>
              <a:srgbClr val="009FE3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30AF298-F313-9D4D-BEAC-C02EC133B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088" y="1847602"/>
            <a:ext cx="602958" cy="602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BBCA6-2A25-5742-91B5-F6228E02F716}"/>
              </a:ext>
            </a:extLst>
          </p:cNvPr>
          <p:cNvSpPr/>
          <p:nvPr/>
        </p:nvSpPr>
        <p:spPr>
          <a:xfrm>
            <a:off x="425087" y="2540011"/>
            <a:ext cx="110289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Ysgrifennwch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bostiad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blog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sy’n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rhybuddio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pobl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ifanc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am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ddwyn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a/neu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dwyll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hunaniaeth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I’ch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helpu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gwblhau’r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dasg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hon,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gwyliwch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fideos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byr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canlynol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sydd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YouTube: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• Data to Go (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Cifas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)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• The Devil’s in Your Details –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ar-lein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(Action Fraud)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• The Devil’s in Your Details –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ffôn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(Action Fraud)</a:t>
            </a:r>
          </a:p>
          <a:p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•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Hysbysebion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teledu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Diogelwch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Digidol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(Barclays) </a:t>
            </a:r>
          </a:p>
          <a:p>
            <a:endParaRPr lang="en-GB" dirty="0">
              <a:solidFill>
                <a:srgbClr val="00303C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  <a:p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Os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ydych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ansicr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ble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ddechrau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,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teipiwch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“Sut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i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ysgrifennu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postiad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blog”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yn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eich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chwilotwr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–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mae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digon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o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gyngor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gael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ar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 y </a:t>
            </a:r>
            <a:r>
              <a:rPr lang="en-GB" dirty="0" err="1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rhyngrwyd</a:t>
            </a:r>
            <a:r>
              <a:rPr lang="en-GB" dirty="0">
                <a:solidFill>
                  <a:srgbClr val="00303C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58850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81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024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2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20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0697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6066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4591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9557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008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913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7087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34130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FED70367EDF0429C7D72D2B9E6CD15" ma:contentTypeVersion="12" ma:contentTypeDescription="Create a new document." ma:contentTypeScope="" ma:versionID="59d02ed0bebd079d3c46a4a402024b63">
  <xsd:schema xmlns:xsd="http://www.w3.org/2001/XMLSchema" xmlns:xs="http://www.w3.org/2001/XMLSchema" xmlns:p="http://schemas.microsoft.com/office/2006/metadata/properties" xmlns:ns3="ad2764ca-0826-48b4-bf14-962cadcbcdea" xmlns:ns4="e84f4d98-5b50-4433-a4a3-32a81decaf38" targetNamespace="http://schemas.microsoft.com/office/2006/metadata/properties" ma:root="true" ma:fieldsID="6fe24759a8098fa2dc6d7b560b0d8d21" ns3:_="" ns4:_="">
    <xsd:import namespace="ad2764ca-0826-48b4-bf14-962cadcbcdea"/>
    <xsd:import namespace="e84f4d98-5b50-4433-a4a3-32a81decaf3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764ca-0826-48b4-bf14-962cadcbcd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4f4d98-5b50-4433-a4a3-32a81decaf3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4E9CB6-FFED-4D2B-AEA8-D32B4CA214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2764ca-0826-48b4-bf14-962cadcbcdea"/>
    <ds:schemaRef ds:uri="e84f4d98-5b50-4433-a4a3-32a81decaf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82BEDE4-0827-4AE3-8E37-B09D42B3DA00}">
  <ds:schemaRefs>
    <ds:schemaRef ds:uri="http://purl.org/dc/dcmitype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purl.org/dc/terms/"/>
    <ds:schemaRef ds:uri="e84f4d98-5b50-4433-a4a3-32a81decaf38"/>
    <ds:schemaRef ds:uri="http://schemas.openxmlformats.org/package/2006/metadata/core-properties"/>
    <ds:schemaRef ds:uri="ad2764ca-0826-48b4-bf14-962cadcbcde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FE844CF-DC2B-4CA3-8112-4541C62485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1478</Words>
  <Application>Microsoft Office PowerPoint</Application>
  <PresentationFormat>Widescreen</PresentationFormat>
  <Paragraphs>137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Calibri</vt:lpstr>
      <vt:lpstr>Calibri Light</vt:lpstr>
      <vt:lpstr>Futura</vt:lpstr>
      <vt:lpstr>Futura Medium</vt:lpstr>
      <vt:lpstr>Futura Medium</vt:lpstr>
      <vt:lpstr>Swiss 721 SWA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Craven</dc:creator>
  <cp:lastModifiedBy>Chloe Shuttlewood</cp:lastModifiedBy>
  <cp:revision>187</cp:revision>
  <dcterms:created xsi:type="dcterms:W3CDTF">2020-11-11T10:55:19Z</dcterms:created>
  <dcterms:modified xsi:type="dcterms:W3CDTF">2021-10-04T08:44:54Z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0x01010058FED70367EDF0429C7D72D2B9E6CD15</vt:lpwstr>
  </property>
</Properties>
</file>